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3" r:id="rId2"/>
    <p:sldMasterId id="2147483696" r:id="rId3"/>
  </p:sldMasterIdLst>
  <p:notesMasterIdLst>
    <p:notesMasterId r:id="rId41"/>
  </p:notesMasterIdLst>
  <p:handoutMasterIdLst>
    <p:handoutMasterId r:id="rId42"/>
  </p:handoutMasterIdLst>
  <p:sldIdLst>
    <p:sldId id="271" r:id="rId4"/>
    <p:sldId id="285" r:id="rId5"/>
    <p:sldId id="314" r:id="rId6"/>
    <p:sldId id="287" r:id="rId7"/>
    <p:sldId id="311" r:id="rId8"/>
    <p:sldId id="328" r:id="rId9"/>
    <p:sldId id="347" r:id="rId10"/>
    <p:sldId id="297" r:id="rId11"/>
    <p:sldId id="330" r:id="rId12"/>
    <p:sldId id="323" r:id="rId13"/>
    <p:sldId id="294" r:id="rId14"/>
    <p:sldId id="290" r:id="rId15"/>
    <p:sldId id="315" r:id="rId16"/>
    <p:sldId id="327" r:id="rId17"/>
    <p:sldId id="331" r:id="rId18"/>
    <p:sldId id="316" r:id="rId19"/>
    <p:sldId id="317" r:id="rId20"/>
    <p:sldId id="318" r:id="rId21"/>
    <p:sldId id="319" r:id="rId22"/>
    <p:sldId id="329" r:id="rId23"/>
    <p:sldId id="337" r:id="rId24"/>
    <p:sldId id="343" r:id="rId25"/>
    <p:sldId id="338" r:id="rId26"/>
    <p:sldId id="339" r:id="rId27"/>
    <p:sldId id="340" r:id="rId28"/>
    <p:sldId id="332" r:id="rId29"/>
    <p:sldId id="333" r:id="rId30"/>
    <p:sldId id="334" r:id="rId31"/>
    <p:sldId id="335" r:id="rId32"/>
    <p:sldId id="336" r:id="rId33"/>
    <p:sldId id="324" r:id="rId34"/>
    <p:sldId id="321" r:id="rId35"/>
    <p:sldId id="322" r:id="rId36"/>
    <p:sldId id="325" r:id="rId37"/>
    <p:sldId id="326" r:id="rId38"/>
    <p:sldId id="349" r:id="rId39"/>
    <p:sldId id="278" r:id="rId40"/>
  </p:sldIdLst>
  <p:sldSz cx="9144000" cy="6858000" type="screen4x3"/>
  <p:notesSz cx="9926638" cy="14355763"/>
  <p:custDataLst>
    <p:tags r:id="rId43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5BCE5"/>
    <a:srgbClr val="5AA1D8"/>
    <a:srgbClr val="005E8B"/>
    <a:srgbClr val="E4EDF8"/>
    <a:srgbClr val="E7EFF9"/>
    <a:srgbClr val="6E902B"/>
    <a:srgbClr val="DA0D57"/>
    <a:srgbClr val="CC00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29" autoAdjust="0"/>
  </p:normalViewPr>
  <p:slideViewPr>
    <p:cSldViewPr snapToGrid="0" snapToObjects="1">
      <p:cViewPr>
        <p:scale>
          <a:sx n="75" d="100"/>
          <a:sy n="75" d="100"/>
        </p:scale>
        <p:origin x="-194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696" y="1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7829B88B-AEB0-45E1-9207-D5C4AA083BEA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FD3F0812-AA74-4D74-8A93-1E130DE9B9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F05496BC-D5CD-47D8-952D-791DB9F34676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1" y="6818586"/>
            <a:ext cx="7942238" cy="646043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4F64B4EA-4CB6-4F9D-BC89-59C534387A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Lycée Jean-Paul de Rocca-Serra 20137 PORTO-VECCHIO</a:t>
            </a:r>
          </a:p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A8D0A-18BD-4451-8B6B-ED4E7668C4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8689" indent="-4148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9522" indent="-3319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3330" indent="-3319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7139" indent="-3319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50948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4756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8565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42374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73B1E-550C-42BD-A51F-33E27A95001F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BAC 2021</a:t>
            </a:r>
          </a:p>
        </p:txBody>
      </p:sp>
    </p:spTree>
    <p:extLst>
      <p:ext uri="{BB962C8B-B14F-4D97-AF65-F5344CB8AC3E}">
        <p14:creationId xmlns="" xmlns:p14="http://schemas.microsoft.com/office/powerpoint/2010/main" val="421673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4B4EA-4CB6-4F9D-BC89-59C534387A0D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ABC1-387D-4FE8-A5B3-A755C049BA9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classe de seconde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voie générale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9067-22C8-485D-AAA9-CA9B649DB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A22D-9D9B-4FE5-A61E-B340B84F9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FEF6-1FF0-45EB-B52C-0AEE70021A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TECHNOLOGIQUE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9D56-0B6A-4A94-9B8F-13758C9364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TECHNOLOGIQUE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666B-3EC4-42D3-BC59-7C7688AE73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 smtClean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BE21-CF96-41F6-A4EC-827A416836B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23E7-81A1-4A1D-8AA8-1AEC50F35EB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2CA2-B508-49E5-9F53-70CF47B420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7AB3-218F-4F89-A786-84DC415B16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3" descr="M:\str-delcom\BAC 2021\PPT\PPT POUR PARENTS 3E\Visuels\éléments graphiques\PPT_BAC-intr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6FE4-F809-47C5-AA83-15AD1A8FC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str-delcom\BAC 2021\PPT\PPT POUR PARENTS 3E\Visuels\éléments graphiques\PPT_BAC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161925"/>
            <a:ext cx="91821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6286" y="21362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F3A5-84E2-4D4E-8FDE-344CDD3154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444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9B42-45AF-451C-AB54-9181F25BBC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0D24-F639-4F80-AA28-630BAAACF9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896F-51C8-4BB7-8505-A22A60FD7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REMUSCLER L’EXAMEN DU BACCALAURÉAT</a:t>
            </a:r>
          </a:p>
          <a:p>
            <a:pPr>
              <a:defRPr/>
            </a:pPr>
            <a:endParaRPr lang="fr-FR" altLang="fr-FR" smtClean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3CCD-2895-4274-BCC3-42B525C5DB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REMUSCLER L’EXAMEN DU BACCALAURÉAT</a:t>
            </a:r>
          </a:p>
          <a:p>
            <a:pPr>
              <a:defRPr/>
            </a:pPr>
            <a:endParaRPr lang="fr-FR" altLang="fr-FR" smtClean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039C-7043-4254-BDB6-80F270ED58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450E-971C-4272-A548-9750AEF885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105D-CC27-4A76-BB8D-F5A69ED98A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classe de seconde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voie générale et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54E9-F39C-4AB6-BC4A-F936012302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C6F5FC9-588A-4D36-AEC5-76A1B55043F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2368550" y="6146800"/>
            <a:ext cx="3544888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11838" y="6249988"/>
            <a:ext cx="1219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4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b="1" smtClean="0">
              <a:solidFill>
                <a:srgbClr val="005E8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14" r:id="rId16"/>
    <p:sldLayoutId id="2147484115" r:id="rId17"/>
    <p:sldLayoutId id="2147484132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■"/>
        <a:defRPr sz="32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40404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BB7F4-F725-4F2D-A9EF-E6195DB3B7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LA SECONDE EN 2018</a:t>
            </a: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str-delcom\BAC 2021\PPT\PPT POUR PARENTS 3E\Visuels\éléments graphiques\PPT_BAC_intercalaire_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872B8-C14D-4C88-A803-D5CA369519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EE7444"/>
          </a:solidFill>
          <a:latin typeface="Arial Black" panose="020B0A04020102020204" pitchFamily="34" charset="0"/>
          <a:ea typeface="Archive" pitchFamily="50" charset="0"/>
          <a:cs typeface="Archive" pitchFamily="50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ondes2018-2019.fr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e.6200063z@ac-corse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0863" y="2238375"/>
            <a:ext cx="5826125" cy="1441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cap="all" dirty="0" smtClean="0"/>
              <a:t>Réunion d’information </a:t>
            </a:r>
            <a:br>
              <a:rPr lang="fr-FR" sz="2000" cap="all" dirty="0" smtClean="0"/>
            </a:br>
            <a:r>
              <a:rPr lang="fr-FR" sz="2000" cap="all" dirty="0" smtClean="0"/>
              <a:t>des parents d’élèves de 2</a:t>
            </a:r>
            <a:r>
              <a:rPr lang="fr-FR" sz="2000" cap="all" baseline="30000" dirty="0" smtClean="0"/>
              <a:t>de </a:t>
            </a:r>
            <a:r>
              <a:rPr lang="fr-FR" sz="2000" cap="all" dirty="0" smtClean="0"/>
              <a:t> :</a:t>
            </a:r>
            <a:r>
              <a:rPr lang="fr-FR" sz="2600" cap="all" dirty="0" smtClean="0"/>
              <a:t/>
            </a:r>
            <a:br>
              <a:rPr lang="fr-FR" sz="2600" cap="all" dirty="0" smtClean="0"/>
            </a:br>
            <a:r>
              <a:rPr lang="fr-FR" cap="all" dirty="0" smtClean="0"/>
              <a:t>Baccalauréat</a:t>
            </a:r>
            <a:r>
              <a:rPr lang="fr-FR" dirty="0" smtClean="0"/>
              <a:t> 2021</a:t>
            </a:r>
            <a:endParaRPr lang="fr-FR" dirty="0"/>
          </a:p>
        </p:txBody>
      </p:sp>
      <p:sp>
        <p:nvSpPr>
          <p:cNvPr id="22531" name="Sous-titre 1"/>
          <p:cNvSpPr>
            <a:spLocks noGrp="1"/>
          </p:cNvSpPr>
          <p:nvPr>
            <p:ph type="subTitle" idx="1"/>
          </p:nvPr>
        </p:nvSpPr>
        <p:spPr>
          <a:xfrm>
            <a:off x="3090863" y="3716338"/>
            <a:ext cx="5826125" cy="1387475"/>
          </a:xfrm>
        </p:spPr>
        <p:txBody>
          <a:bodyPr/>
          <a:lstStyle/>
          <a:p>
            <a:pPr eaLnBrk="1" hangingPunct="1"/>
            <a:r>
              <a:rPr lang="fr-FR" altLang="fr-FR" smtClean="0">
                <a:latin typeface="Arial" pitchFamily="34" charset="0"/>
                <a:cs typeface="Arial" pitchFamily="34" charset="0"/>
              </a:rPr>
              <a:t>Voies générale et technologique</a:t>
            </a:r>
          </a:p>
        </p:txBody>
      </p:sp>
      <p:sp>
        <p:nvSpPr>
          <p:cNvPr id="22532" name="ZoneTexte 2"/>
          <p:cNvSpPr txBox="1">
            <a:spLocks noChangeArrowheads="1"/>
          </p:cNvSpPr>
          <p:nvPr/>
        </p:nvSpPr>
        <p:spPr bwMode="auto">
          <a:xfrm>
            <a:off x="5969000" y="6550025"/>
            <a:ext cx="317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altLang="fr-FR" sz="1400" dirty="0">
                <a:solidFill>
                  <a:schemeClr val="bg1"/>
                </a:solidFill>
                <a:latin typeface="Arial" pitchFamily="34" charset="0"/>
              </a:rPr>
              <a:t>Rentrée </a:t>
            </a:r>
            <a:r>
              <a:rPr lang="fr-FR" altLang="fr-FR" sz="1400" dirty="0" smtClean="0">
                <a:solidFill>
                  <a:schemeClr val="bg1"/>
                </a:solidFill>
                <a:latin typeface="Arial" pitchFamily="34" charset="0"/>
              </a:rPr>
              <a:t>2019</a:t>
            </a:r>
          </a:p>
          <a:p>
            <a:pPr algn="r"/>
            <a:endParaRPr lang="fr-FR" altLang="fr-FR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533" name="ZoneTexte 4"/>
          <p:cNvSpPr txBox="1">
            <a:spLocks noChangeArrowheads="1"/>
          </p:cNvSpPr>
          <p:nvPr/>
        </p:nvSpPr>
        <p:spPr bwMode="auto">
          <a:xfrm>
            <a:off x="3835400" y="317500"/>
            <a:ext cx="477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	</a:t>
            </a:r>
            <a:r>
              <a:rPr lang="fr-FR" sz="2400" b="1" dirty="0">
                <a:solidFill>
                  <a:schemeClr val="bg1"/>
                </a:solidFill>
              </a:rPr>
              <a:t>Lycée Jean-Paul de Rocca-Serra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		20137 PORTO-VECCHIO</a:t>
            </a:r>
          </a:p>
        </p:txBody>
      </p:sp>
      <p:pic>
        <p:nvPicPr>
          <p:cNvPr id="22534" name="Image 5" descr="logo_AKMEN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4406900"/>
            <a:ext cx="14287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mage 7" descr="imag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4587875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D38241-AC93-4B80-B663-6CAB665E63D5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054100"/>
            <a:ext cx="825023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519113"/>
            <a:ext cx="8172450" cy="1133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Étapes de la Scolarité des futurs bacheliers 2021</a:t>
            </a:r>
            <a:endParaRPr lang="fr-FR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A29802-33EA-45A3-8DA4-842FB8EBEC66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561975" y="1477963"/>
            <a:ext cx="8051800" cy="4913312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b="1" dirty="0" smtClean="0"/>
              <a:t>Rentrée 2018 </a:t>
            </a:r>
            <a:r>
              <a:rPr lang="fr-FR" altLang="fr-FR" sz="1600" dirty="0" smtClean="0"/>
              <a:t>:</a:t>
            </a:r>
          </a:p>
          <a:p>
            <a:pPr marL="715963" lvl="1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la seconde générale et technologique connaît de premiers ajustements</a:t>
            </a:r>
          </a:p>
          <a:p>
            <a:pPr marL="2667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1600" dirty="0" smtClean="0"/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b="1" dirty="0"/>
              <a:t>Rentrée</a:t>
            </a:r>
            <a:r>
              <a:rPr lang="fr-FR" altLang="fr-FR" sz="1600" b="1" dirty="0" smtClean="0"/>
              <a:t> 2019 </a:t>
            </a:r>
            <a:r>
              <a:rPr lang="fr-FR" altLang="fr-FR" sz="1600" dirty="0" smtClean="0"/>
              <a:t>: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les classes de seconde et de première sont rénovées avec de nouveaux horaires et de nouveaux programmes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2</a:t>
            </a:r>
            <a:r>
              <a:rPr lang="fr-FR" altLang="fr-FR" sz="1400" baseline="30000" dirty="0" smtClean="0"/>
              <a:t>ème</a:t>
            </a:r>
            <a:r>
              <a:rPr lang="fr-FR" altLang="fr-FR" sz="1400" dirty="0" smtClean="0"/>
              <a:t> et 3</a:t>
            </a:r>
            <a:r>
              <a:rPr lang="fr-FR" altLang="fr-FR" sz="1400" baseline="30000" dirty="0" smtClean="0"/>
              <a:t>ème</a:t>
            </a:r>
            <a:r>
              <a:rPr lang="fr-FR" altLang="fr-FR" sz="1400" dirty="0" smtClean="0"/>
              <a:t> trimestre de l’année scolaire 2019-2020 : deux séquences d’épreuves communes de contrôle continu en classe de première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Juin 2020 : épreuves anticipées de français en première</a:t>
            </a:r>
          </a:p>
          <a:p>
            <a:pPr marL="2667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1600" dirty="0" smtClean="0"/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600" b="1" dirty="0" smtClean="0"/>
              <a:t>Rentrée 2020 </a:t>
            </a:r>
            <a:r>
              <a:rPr lang="fr-FR" altLang="fr-FR" sz="1600" dirty="0" smtClean="0"/>
              <a:t>: 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la classe de terminale est rénovée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2</a:t>
            </a:r>
            <a:r>
              <a:rPr lang="fr-FR" altLang="fr-FR" sz="1400" baseline="30000" dirty="0" smtClean="0"/>
              <a:t>ème</a:t>
            </a:r>
            <a:r>
              <a:rPr lang="fr-FR" altLang="fr-FR" sz="1400" dirty="0" smtClean="0"/>
              <a:t> trimestre de l’année scolaire 2020-2021 : une séquence d’épreuves communes de contrôle continu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Printemps 2021 : deux épreuves écrites de spécialités</a:t>
            </a:r>
          </a:p>
          <a:p>
            <a:pPr marL="7239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400" dirty="0" smtClean="0"/>
              <a:t>Juin 2021 : épreuves écrite de philosophie et épreuve orale terminale</a:t>
            </a:r>
          </a:p>
          <a:p>
            <a:pPr marL="266700" indent="-266700"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1600" dirty="0" smtClean="0"/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1400" b="1" dirty="0" smtClean="0"/>
              <a:t>Juillet 2021 </a:t>
            </a:r>
            <a:r>
              <a:rPr lang="fr-FR" altLang="fr-FR" sz="1400" dirty="0" smtClean="0"/>
              <a:t>: délivrance du nouveau baccalauréat</a:t>
            </a:r>
          </a:p>
        </p:txBody>
      </p:sp>
      <p:sp>
        <p:nvSpPr>
          <p:cNvPr id="30725" name="ZoneTexte 4"/>
          <p:cNvSpPr txBox="1">
            <a:spLocks noChangeArrowheads="1"/>
          </p:cNvSpPr>
          <p:nvPr/>
        </p:nvSpPr>
        <p:spPr bwMode="auto">
          <a:xfrm>
            <a:off x="3949700" y="0"/>
            <a:ext cx="519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altLang="fr-FR">
                <a:solidFill>
                  <a:schemeClr val="bg1"/>
                </a:solidFill>
                <a:latin typeface="Arial Black" pitchFamily="34" charset="0"/>
              </a:rPr>
              <a:t>VOIE GÉNÉRALE ET TECHNOLOGIQUE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9113"/>
            <a:ext cx="9144000" cy="674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La classe de 2</a:t>
            </a:r>
            <a:r>
              <a:rPr lang="fr-FR" sz="2400" baseline="30000" dirty="0" smtClean="0"/>
              <a:t>nde</a:t>
            </a:r>
            <a:r>
              <a:rPr lang="fr-FR" sz="2400" dirty="0" smtClean="0"/>
              <a:t> générale </a:t>
            </a:r>
            <a:r>
              <a:rPr lang="fr-FR" sz="2400" dirty="0"/>
              <a:t>et </a:t>
            </a:r>
            <a:r>
              <a:rPr lang="fr-FR" sz="2400" dirty="0" smtClean="0"/>
              <a:t>technologique</a:t>
            </a:r>
            <a:endParaRPr lang="fr-FR" sz="2400" dirty="0"/>
          </a:p>
        </p:txBody>
      </p:sp>
      <p:sp>
        <p:nvSpPr>
          <p:cNvPr id="3174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D5275-D19A-4B76-917E-8E78E6D547E0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79438" y="1814513"/>
            <a:ext cx="8196262" cy="4103687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1600" b="1" dirty="0" smtClean="0"/>
              <a:t>Test de positionnement :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fr-FR" sz="1400" dirty="0" smtClean="0"/>
              <a:t>	En classe de seconde chaque </a:t>
            </a:r>
            <a:r>
              <a:rPr lang="fr-FR" sz="1400" dirty="0"/>
              <a:t>élève passe un test de positionnement en maîtrise de la langue française et en mathématiques, qui lui permet d’identifier ses acquis et ses </a:t>
            </a:r>
            <a:r>
              <a:rPr lang="fr-FR" sz="1400" dirty="0" smtClean="0"/>
              <a:t>besoins.</a:t>
            </a:r>
            <a:br>
              <a:rPr lang="fr-FR" sz="1400" dirty="0" smtClean="0"/>
            </a:br>
            <a:r>
              <a:rPr lang="fr-FR" sz="1400" dirty="0" smtClean="0"/>
              <a:t>	Les </a:t>
            </a:r>
            <a:r>
              <a:rPr lang="fr-FR" sz="1400" dirty="0"/>
              <a:t>résultats sont anonymes, personnels, uniquement partagés avec les professeurs concernés et la </a:t>
            </a:r>
            <a:r>
              <a:rPr lang="fr-FR" sz="1400" dirty="0" smtClean="0"/>
              <a:t>famille et permettent la mise en place d’un accompagnement personnalisé de l’élève.</a:t>
            </a:r>
            <a:endParaRPr lang="fr-FR" sz="1400" dirty="0"/>
          </a:p>
          <a:p>
            <a:pPr>
              <a:lnSpc>
                <a:spcPct val="120000"/>
              </a:lnSpc>
              <a:defRPr/>
            </a:pPr>
            <a:r>
              <a:rPr lang="fr-FR" sz="1600" b="1" dirty="0" smtClean="0"/>
              <a:t>Accompagnement personnalisé :</a:t>
            </a:r>
          </a:p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fr-FR" sz="1400" dirty="0" smtClean="0"/>
              <a:t>	Chaque lycéen bénéficie d’un accompagnement adapté à ses besoins, notamment pour consolider sa maîtrise de l’expression écrite et orale. </a:t>
            </a:r>
          </a:p>
          <a:p>
            <a:pPr>
              <a:lnSpc>
                <a:spcPct val="120000"/>
              </a:lnSpc>
              <a:defRPr/>
            </a:pPr>
            <a:r>
              <a:rPr lang="fr-FR" sz="1600" b="1" dirty="0" smtClean="0"/>
              <a:t>L’accompagnement comprend une aide au choix de l’orientation :</a:t>
            </a:r>
            <a:endParaRPr lang="fr-FR" sz="1600" b="1" dirty="0"/>
          </a:p>
          <a:p>
            <a:pPr marL="438150" indent="-285750">
              <a:buSzTx/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Pour accompagner chaque lycéen dans la conception de son projet de poursuite d’études</a:t>
            </a:r>
          </a:p>
          <a:p>
            <a:pPr marL="438150" indent="-285750">
              <a:buSzTx/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Pour le choix de sa voie en vue de son passage en 1</a:t>
            </a:r>
            <a:r>
              <a:rPr lang="fr-FR" sz="1400" baseline="30000" dirty="0" smtClean="0"/>
              <a:t>re</a:t>
            </a:r>
            <a:r>
              <a:rPr lang="fr-FR" sz="1400" dirty="0" smtClean="0"/>
              <a:t> (générale ou technologique)</a:t>
            </a:r>
          </a:p>
          <a:p>
            <a:pPr marL="438150" indent="-285750">
              <a:buSzTx/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Pour déterminer, en fonction des études supérieures envisagées, </a:t>
            </a:r>
            <a:r>
              <a:rPr lang="fr-FR" sz="1400" dirty="0"/>
              <a:t>ses trois </a:t>
            </a:r>
            <a:r>
              <a:rPr lang="fr-FR" sz="1400" dirty="0" smtClean="0"/>
              <a:t>enseignements </a:t>
            </a:r>
            <a:r>
              <a:rPr lang="fr-FR" sz="1400" dirty="0"/>
              <a:t>de spécialité </a:t>
            </a:r>
            <a:r>
              <a:rPr lang="fr-FR" sz="1400" dirty="0" smtClean="0"/>
              <a:t>s’il envisage une 1</a:t>
            </a:r>
            <a:r>
              <a:rPr lang="fr-FR" sz="1400" baseline="30000" dirty="0" smtClean="0"/>
              <a:t>re</a:t>
            </a:r>
            <a:r>
              <a:rPr lang="fr-FR" sz="1400" dirty="0" smtClean="0"/>
              <a:t> générale ou sa série s’il envisage une 1</a:t>
            </a:r>
            <a:r>
              <a:rPr lang="fr-FR" sz="1400" baseline="30000" dirty="0" smtClean="0"/>
              <a:t>re</a:t>
            </a:r>
            <a:r>
              <a:rPr lang="fr-FR" sz="1400" dirty="0" smtClean="0"/>
              <a:t> technologique.</a:t>
            </a:r>
          </a:p>
          <a:p>
            <a:pPr>
              <a:lnSpc>
                <a:spcPct val="120000"/>
              </a:lnSpc>
              <a:defRPr/>
            </a:pPr>
            <a:endParaRPr lang="fr-FR" sz="2100" b="1" dirty="0"/>
          </a:p>
        </p:txBody>
      </p:sp>
      <p:sp>
        <p:nvSpPr>
          <p:cNvPr id="12" name="Rectangle 11"/>
          <p:cNvSpPr/>
          <p:nvPr/>
        </p:nvSpPr>
        <p:spPr>
          <a:xfrm>
            <a:off x="806450" y="1085850"/>
            <a:ext cx="7794625" cy="449263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évolutions dès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54013"/>
            <a:ext cx="8458200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enseignements en seconde 2018/2019</a:t>
            </a:r>
            <a:endParaRPr lang="fr-FR" dirty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5F512-834B-47FB-BB1B-07F0EEF1546A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984250" y="1257300"/>
            <a:ext cx="7616825" cy="487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800" dirty="0" smtClean="0"/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Français : 4 </a:t>
            </a:r>
            <a:r>
              <a:rPr lang="fr-FR" sz="1400" dirty="0" smtClean="0"/>
              <a:t>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Histoire </a:t>
            </a:r>
            <a:r>
              <a:rPr lang="fr-FR" sz="1400" dirty="0"/>
              <a:t>- Géographie : 3 </a:t>
            </a:r>
            <a:r>
              <a:rPr lang="fr-FR" sz="1400" dirty="0" smtClean="0"/>
              <a:t>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Langues </a:t>
            </a:r>
            <a:r>
              <a:rPr lang="fr-FR" sz="1400" dirty="0"/>
              <a:t>vivantes </a:t>
            </a:r>
            <a:r>
              <a:rPr lang="fr-FR" sz="1400" dirty="0" smtClean="0"/>
              <a:t>1 </a:t>
            </a:r>
            <a:r>
              <a:rPr lang="fr-FR" sz="1400" dirty="0"/>
              <a:t>et </a:t>
            </a:r>
            <a:r>
              <a:rPr lang="fr-FR" sz="1400" dirty="0" smtClean="0"/>
              <a:t>2</a:t>
            </a:r>
            <a:r>
              <a:rPr lang="fr-FR" sz="1400" dirty="0"/>
              <a:t> : 5 h </a:t>
            </a:r>
            <a:r>
              <a:rPr lang="fr-FR" sz="1400" dirty="0" smtClean="0"/>
              <a:t>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Mathématiques</a:t>
            </a:r>
            <a:r>
              <a:rPr lang="fr-FR" sz="1400" dirty="0"/>
              <a:t> : 4 </a:t>
            </a:r>
            <a:r>
              <a:rPr lang="fr-FR" sz="1400" dirty="0" smtClean="0"/>
              <a:t>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Physique-chimie</a:t>
            </a:r>
            <a:r>
              <a:rPr lang="fr-FR" sz="1400" dirty="0"/>
              <a:t> : 3 </a:t>
            </a:r>
            <a:r>
              <a:rPr lang="fr-FR" sz="1400" dirty="0" smtClean="0"/>
              <a:t>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Sciences </a:t>
            </a:r>
            <a:r>
              <a:rPr lang="fr-FR" sz="1400" dirty="0"/>
              <a:t>de la vie et de la Terre (SVT) : 1 h </a:t>
            </a:r>
            <a:r>
              <a:rPr lang="fr-FR" sz="1400" dirty="0" smtClean="0"/>
              <a:t>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Education </a:t>
            </a:r>
            <a:r>
              <a:rPr lang="fr-FR" sz="1400" dirty="0"/>
              <a:t>physique et sportive : 2 </a:t>
            </a:r>
            <a:r>
              <a:rPr lang="fr-FR" sz="1400" dirty="0" smtClean="0"/>
              <a:t>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400" dirty="0" smtClean="0"/>
              <a:t>Enseignement moral et civique</a:t>
            </a:r>
            <a:r>
              <a:rPr lang="fr-FR" sz="1400" dirty="0"/>
              <a:t> </a:t>
            </a:r>
            <a:r>
              <a:rPr lang="fr-FR" sz="1400" dirty="0" smtClean="0"/>
              <a:t>: 0h30</a:t>
            </a:r>
          </a:p>
          <a:p>
            <a:pPr marL="457200" lvl="1" indent="0">
              <a:buFont typeface="Arial Italic"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sz="1800" dirty="0" smtClean="0"/>
              <a:t>Enseignements d’exploration</a:t>
            </a:r>
          </a:p>
          <a:p>
            <a:pPr marL="449263" lvl="1">
              <a:defRPr/>
            </a:pPr>
            <a:r>
              <a:rPr lang="fr-FR" sz="1400" dirty="0" smtClean="0"/>
              <a:t>Deux enseignements d’exploration d’1h30 choisis </a:t>
            </a:r>
            <a:r>
              <a:rPr lang="fr-FR" sz="1400" dirty="0"/>
              <a:t>par </a:t>
            </a:r>
            <a:r>
              <a:rPr lang="fr-FR" sz="1400" dirty="0" smtClean="0"/>
              <a:t>l’élève, dont un en économie </a:t>
            </a:r>
          </a:p>
          <a:p>
            <a:pPr marL="279400" lvl="1" indent="0">
              <a:buFont typeface="Arial Italic"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sz="1800" dirty="0" smtClean="0"/>
              <a:t>Accompagnement personnalisé de 2h hebdomadaire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Un enseignement facultatif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93750" y="542925"/>
            <a:ext cx="7881938" cy="9159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En seconde : </a:t>
            </a:r>
            <a:r>
              <a:rPr lang="fr-FR" dirty="0" smtClean="0">
                <a:latin typeface="+mj-lt"/>
              </a:rPr>
              <a:t>LES CHOIX DE PARCOURS</a:t>
            </a:r>
            <a:endParaRPr lang="fr-FR" dirty="0"/>
          </a:p>
        </p:txBody>
      </p:sp>
      <p:sp>
        <p:nvSpPr>
          <p:cNvPr id="43011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8600" y="1255713"/>
            <a:ext cx="8750300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1800" dirty="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2400" dirty="0" smtClean="0"/>
              <a:t> Au 2</a:t>
            </a:r>
            <a:r>
              <a:rPr lang="fr-FR" altLang="fr-FR" sz="2400" baseline="30000" dirty="0" smtClean="0"/>
              <a:t>ème</a:t>
            </a:r>
            <a:r>
              <a:rPr lang="fr-FR" altLang="fr-FR" sz="2400" dirty="0" smtClean="0"/>
              <a:t> trimestre : les souhaits d’enseignements de spécialité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 smtClean="0"/>
              <a:t>Les élèves visant la voie générale expriment leurs souhaits d’enseignements de spécialité.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 smtClean="0"/>
              <a:t>Les élèves visant la voie technologique expriment leurs souhaits de série.</a:t>
            </a:r>
          </a:p>
          <a:p>
            <a:pPr marL="449263" lvl="1" fontAlgn="base">
              <a:spcAft>
                <a:spcPct val="0"/>
              </a:spcAft>
              <a:defRPr/>
            </a:pPr>
            <a:r>
              <a:rPr lang="fr-FR" altLang="fr-FR" sz="1600" dirty="0" smtClean="0"/>
              <a:t>Le conseil de classe du 2</a:t>
            </a:r>
            <a:r>
              <a:rPr lang="fr-FR" altLang="fr-FR" sz="1600" baseline="30000" dirty="0" smtClean="0"/>
              <a:t>ème</a:t>
            </a:r>
            <a:r>
              <a:rPr lang="fr-FR" altLang="fr-FR" sz="1600" dirty="0" smtClean="0"/>
              <a:t> trimestre émet des recommandations d’orientation.</a:t>
            </a:r>
          </a:p>
          <a:p>
            <a:pPr marL="457200" lvl="1" indent="0" fontAlgn="base">
              <a:spcAft>
                <a:spcPct val="0"/>
              </a:spcAft>
              <a:buFont typeface="Arial Italic"/>
              <a:buNone/>
              <a:defRPr/>
            </a:pPr>
            <a:endParaRPr lang="fr-FR" altLang="fr-FR" sz="1600" dirty="0" smtClean="0"/>
          </a:p>
          <a:p>
            <a:pPr lvl="1" fontAlgn="base">
              <a:spcAft>
                <a:spcPct val="0"/>
              </a:spcAft>
              <a:defRPr/>
            </a:pPr>
            <a:endParaRPr lang="fr-FR" altLang="fr-FR" sz="1600" dirty="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2400" dirty="0" smtClean="0"/>
              <a:t> Au 3</a:t>
            </a:r>
            <a:r>
              <a:rPr lang="fr-FR" altLang="fr-FR" sz="2400" baseline="30000" dirty="0" smtClean="0"/>
              <a:t>ème</a:t>
            </a:r>
            <a:r>
              <a:rPr lang="fr-FR" altLang="fr-FR" sz="2400" dirty="0" smtClean="0"/>
              <a:t> trimestre : les choix d’orientation</a:t>
            </a:r>
          </a:p>
          <a:p>
            <a:pPr marL="444500" lvl="1" indent="-177800" fontAlgn="base">
              <a:spcAft>
                <a:spcPct val="0"/>
              </a:spcAft>
              <a:defRPr/>
            </a:pPr>
            <a:r>
              <a:rPr lang="fr-FR" altLang="fr-FR" sz="1600" dirty="0" smtClean="0"/>
              <a:t>Les élèves visant la voie générale finalisent leurs choix d’enseignements de spécialité pour la classe de 1</a:t>
            </a:r>
            <a:r>
              <a:rPr lang="fr-FR" altLang="fr-FR" sz="1600" baseline="30000" dirty="0" smtClean="0"/>
              <a:t>re</a:t>
            </a:r>
            <a:r>
              <a:rPr lang="fr-FR" altLang="fr-FR" sz="1600" dirty="0" smtClean="0"/>
              <a:t>.</a:t>
            </a:r>
          </a:p>
          <a:p>
            <a:pPr marL="444500" lvl="1" indent="-177800" fontAlgn="base">
              <a:spcAft>
                <a:spcPct val="0"/>
              </a:spcAft>
              <a:defRPr/>
            </a:pPr>
            <a:r>
              <a:rPr lang="fr-FR" altLang="fr-FR" sz="1600" dirty="0" smtClean="0"/>
              <a:t>Les élèves visant la voie technologique expriment leur choix de série pour l’année de 1</a:t>
            </a:r>
            <a:r>
              <a:rPr lang="fr-FR" altLang="fr-FR" sz="1600" baseline="30000" dirty="0" smtClean="0"/>
              <a:t>re</a:t>
            </a:r>
            <a:r>
              <a:rPr lang="fr-FR" altLang="fr-FR" sz="1600" dirty="0" smtClean="0"/>
              <a:t>.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B22C9-49EC-4917-82D2-4D3B6CEEA895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Préparation a l’orientation en 2°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>
              <a:hlinkClick r:id="rId2"/>
            </a:endParaRPr>
          </a:p>
          <a:p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http://www.secondes2018-2019.fr/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Bulletin officiel spécial n°1 du 22 janvier 2019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la première et la terminale en voie générale</a:t>
            </a:r>
            <a:endParaRPr lang="fr-FR" sz="2400" dirty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1F3762-CFC9-4C42-A715-8A8E83588352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93238" y="2029883"/>
            <a:ext cx="7881937" cy="3520017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800" dirty="0"/>
              <a:t>D</a:t>
            </a:r>
            <a:r>
              <a:rPr lang="fr-FR" sz="1800" dirty="0" smtClean="0"/>
              <a:t>es enseignements communs à tous les élèves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Français (en première seulement) : 4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Philosophie (en terminale seulement) : 4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Histoire géographie : 3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Langue vivante A et langue vivante B : 4h30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Enseignement scientifique : 2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Education physique et sportive : 2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Enseignement moral et civique : 18 heures annuelles </a:t>
            </a:r>
          </a:p>
          <a:p>
            <a:pPr marL="715050" lvl="5" indent="0">
              <a:buClr>
                <a:schemeClr val="tx1"/>
              </a:buClr>
              <a:buFont typeface="Arial"/>
              <a:buNone/>
              <a:defRPr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0350" lvl="5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063" y="1285875"/>
            <a:ext cx="7794625" cy="449263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nouveautés à partir de 2019/2020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59749B-343F-49AA-A71F-F229AD66CD06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204788" y="1473200"/>
            <a:ext cx="8559800" cy="4597400"/>
          </a:xfrm>
        </p:spPr>
        <p:txBody>
          <a:bodyPr/>
          <a:lstStyle/>
          <a:p>
            <a:pPr lvl="1" fontAlgn="base">
              <a:lnSpc>
                <a:spcPct val="170000"/>
              </a:lnSpc>
              <a:spcAft>
                <a:spcPct val="0"/>
              </a:spcAft>
            </a:pPr>
            <a:r>
              <a:rPr lang="fr-FR" altLang="fr-FR" sz="1800" smtClean="0"/>
              <a:t>Les élèves de la voie générale choisissent d’approfondir progressivement des </a:t>
            </a:r>
            <a:r>
              <a:rPr lang="fr-FR" altLang="fr-FR" sz="1800" b="1" smtClean="0"/>
              <a:t>enseignements de spécialité</a:t>
            </a:r>
            <a:r>
              <a:rPr lang="fr-FR" altLang="fr-FR" sz="1800" smtClean="0"/>
              <a:t>.</a:t>
            </a:r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800" smtClean="0"/>
              <a:t>A la fin de la seconde, les élèves qui se dirigent vers la voie générale choisissent une combinaison de </a:t>
            </a:r>
            <a:r>
              <a:rPr lang="fr-FR" altLang="fr-FR" sz="1800" b="1" smtClean="0"/>
              <a:t>trois enseignements de spécialité qu’ils suivront en première </a:t>
            </a:r>
            <a:r>
              <a:rPr lang="fr-FR" altLang="fr-FR" sz="1600" smtClean="0"/>
              <a:t>(4h hebdomadaires par spécialité)</a:t>
            </a:r>
            <a:endParaRPr lang="fr-FR" altLang="fr-FR" sz="1600" b="1" smtClean="0"/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800" smtClean="0"/>
              <a:t>A la fin de l’année de première, ils choisissent, parmi ces trois enseignements, les deux </a:t>
            </a:r>
            <a:r>
              <a:rPr lang="fr-FR" altLang="fr-FR" sz="1800" b="1" smtClean="0"/>
              <a:t>enseignements de spécialité qu’ils poursuivront en classe de terminale </a:t>
            </a:r>
            <a:r>
              <a:rPr lang="fr-FR" altLang="fr-FR" sz="1800" smtClean="0"/>
              <a:t>(6h hebdomadaires par spécialité)</a:t>
            </a:r>
            <a:endParaRPr lang="fr-FR" altLang="fr-FR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3D88F-46AE-427D-A6EA-4B16C89B14AD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547405" y="1381807"/>
            <a:ext cx="8128283" cy="484400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77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fr-FR" sz="2500" dirty="0" smtClean="0"/>
              <a:t>Les lycées proposeront des combinaisons de spécialités parmi différentes disciplines :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  <a:endParaRPr lang="fr-FR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</a:t>
            </a: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</a:t>
            </a: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étrangères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(</a:t>
            </a:r>
            <a:r>
              <a:rPr lang="fr-FR" sz="2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Audio-Visuel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0" indent="0">
              <a:lnSpc>
                <a:spcPct val="120000"/>
              </a:lnSpc>
              <a:buClr>
                <a:srgbClr val="EE7444"/>
              </a:buClr>
              <a:buFont typeface="Arial"/>
              <a:buNone/>
              <a:defRPr/>
            </a:pPr>
            <a:endParaRPr lang="fr-FR" sz="25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Clr>
                <a:srgbClr val="EE7444"/>
              </a:buClr>
              <a:defRPr/>
            </a:pPr>
            <a:r>
              <a:rPr lang="fr-FR" sz="2500" dirty="0" smtClean="0"/>
              <a:t>Les spécialités les plus rares seront proposées dans quelques établissements par académie</a:t>
            </a:r>
          </a:p>
          <a:p>
            <a:pPr marL="457200" lvl="1" indent="0">
              <a:buFont typeface="Arial Italic"/>
              <a:buNone/>
              <a:defRPr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2CB47-E9CB-4B2B-9D65-1CEA0859460F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495300" y="1244600"/>
            <a:ext cx="8191500" cy="48641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600" dirty="0" smtClean="0"/>
              <a:t>Des enseignements optionnels pour renforcer ses connaissances et bien se préparer à l’enseignement supérieur :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En première et en terminale les élèves de la voie générale pourront choisir un enseignement optionnel :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Langues vivantes (Corse, Espagnol, Italien…)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Arts (Cinéma-</a:t>
            </a:r>
            <a:r>
              <a:rPr lang="fr-FR" altLang="fr-FR" sz="1600" dirty="0" err="1" smtClean="0"/>
              <a:t>Audio-Visuel</a:t>
            </a:r>
            <a:r>
              <a:rPr lang="fr-FR" altLang="fr-FR" sz="1600" dirty="0" smtClean="0"/>
              <a:t>),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Langues et cultures de l’antiquité (cumulable avec une autre option), 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En terminale, les élèves pourront également ajouter un enseignement optionnel pour enrichir leur parcours :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« Droit et grands enjeux du monde contemporain »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« Mathématiques expertes » </a:t>
            </a:r>
            <a:r>
              <a:rPr lang="fr-FR" altLang="fr-FR" sz="1400" dirty="0" smtClean="0"/>
              <a:t>s’adresse aux élèves qui ont choisi la spécialité « mathématiques » en terminale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« Mathématiques complémentaires » </a:t>
            </a:r>
            <a:r>
              <a:rPr lang="fr-FR" altLang="fr-FR" sz="1400" dirty="0" smtClean="0"/>
              <a:t>s’adresse aux élèves qui n’ont pas choisi la spécialité « mathématiques » en terminale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1D865-1428-4CA4-8C65-A84897FF8313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1358900"/>
            <a:ext cx="7881937" cy="4330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800" dirty="0" smtClean="0"/>
              <a:t>Quels sont les élèves concernés par la réforme du baccalauréat?</a:t>
            </a:r>
            <a:endParaRPr lang="fr-FR" sz="1800" dirty="0"/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Le nouveau baccalauréat</a:t>
            </a:r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Baccalauréat 2021 : les nouveautés</a:t>
            </a:r>
          </a:p>
          <a:p>
            <a:pPr marL="0" indent="0">
              <a:buFont typeface="Arial"/>
              <a:buNone/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 La classe de seconde de la voie générale et technologique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La voie générale : la première et la terminale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La voie technologique : la première et la terminale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L’orientation en classe de seconde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Un </a:t>
            </a:r>
            <a:r>
              <a:rPr lang="fr-FR" b="1" dirty="0" smtClean="0"/>
              <a:t>temps d'aide à l'orientation tout au long du lycée</a:t>
            </a:r>
            <a:r>
              <a:rPr lang="fr-FR" dirty="0" smtClean="0"/>
              <a:t> pour préparer les choix de parcours et, à terme, l'entrée dans l'enseignement supérieur. Les élèves seront accompagnés selon les horaires prévus dans le cadre des marges d'autonomie des établissements .</a:t>
            </a:r>
          </a:p>
          <a:p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programmes d'enseignement ont été revus pour les classes de première et de terminale, dans une logique d'exigence disciplinaire et de préparation à l'enseignement supérieur </a:t>
            </a:r>
          </a:p>
          <a:p>
            <a:r>
              <a:rPr lang="fr-FR" dirty="0" smtClean="0"/>
              <a:t>En classe de terminale, il présentera quatre épreuves finales 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/>
              <a:t>Deux épreuves écrites</a:t>
            </a:r>
            <a:r>
              <a:rPr lang="fr-FR" dirty="0" smtClean="0"/>
              <a:t> porteront sur les enseignements de spécialité choisis par le candidat.</a:t>
            </a:r>
          </a:p>
          <a:p>
            <a:r>
              <a:rPr lang="fr-FR" b="1" dirty="0" smtClean="0"/>
              <a:t>Une épreuve écrite de philosophie</a:t>
            </a:r>
            <a:r>
              <a:rPr lang="fr-FR" dirty="0" smtClean="0"/>
              <a:t> : pour tous, ce choix correspond à une tradition française et à la nécessité de conforter l'esprit critique dans la formation des jeunes générations.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/>
              <a:t>Un oral d'une durée de 20 minutes </a:t>
            </a:r>
            <a:r>
              <a:rPr lang="fr-FR" dirty="0" smtClean="0"/>
              <a:t>préparé tout au long du cycle terminal : savoir s'exprimer dans un français correct est essentiel pour les études, pour la vie personnelle et professionnelle. Parce que l'aisance à l'oral constitue un marqueur social, il convient justement d'offrir à tous les élèves l'acquisition de cette compétence.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3600" dirty="0" smtClean="0"/>
              <a:t>L'épreuve orale repose sur la </a:t>
            </a:r>
            <a:r>
              <a:rPr lang="fr-FR" sz="3600" b="1" dirty="0" smtClean="0"/>
              <a:t>présentation d'un projet préparé dès la classe de première</a:t>
            </a:r>
            <a:r>
              <a:rPr lang="fr-FR" sz="3600" dirty="0" smtClean="0"/>
              <a:t> par l'élève.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2800" dirty="0" smtClean="0"/>
              <a:t>Cet oral se déroulera </a:t>
            </a:r>
            <a:r>
              <a:rPr lang="fr-FR" sz="2800" b="1" dirty="0" smtClean="0"/>
              <a:t>en deux parties</a:t>
            </a:r>
            <a:r>
              <a:rPr lang="fr-FR" sz="2800" dirty="0" smtClean="0"/>
              <a:t> : la présentation du projet, adossé à un ou deux enseignements de spécialité choisis par l'élève et un échange à partir de ce projet permettant d'évaluer la capacité de l'élève à analyser en mobilisant les connaissances acquises au cours de sa scolarité, notamment scientifiques et historiques. </a:t>
            </a:r>
            <a:r>
              <a:rPr lang="fr-FR" sz="2800" b="1" dirty="0" smtClean="0"/>
              <a:t>Le jury sera composé de deux professeurs.</a:t>
            </a:r>
            <a:endParaRPr lang="fr-FR" sz="28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(1) 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sz="2400" dirty="0" smtClean="0"/>
          </a:p>
          <a:p>
            <a:r>
              <a:rPr lang="fr-FR" sz="2800" dirty="0" smtClean="0"/>
              <a:t>Les </a:t>
            </a:r>
            <a:r>
              <a:rPr lang="fr-FR" sz="2800" b="1" dirty="0" smtClean="0"/>
              <a:t>épreuves de spécialités</a:t>
            </a:r>
            <a:r>
              <a:rPr lang="fr-FR" sz="2800" dirty="0" smtClean="0"/>
              <a:t> seront passées </a:t>
            </a:r>
            <a:r>
              <a:rPr lang="fr-FR" sz="2800" b="1" dirty="0" smtClean="0"/>
              <a:t>au retour des vacances de printemps</a:t>
            </a:r>
            <a:r>
              <a:rPr lang="fr-FR" sz="2800" dirty="0" smtClean="0"/>
              <a:t>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Les </a:t>
            </a:r>
            <a:r>
              <a:rPr lang="fr-FR" sz="2800" b="1" dirty="0" smtClean="0"/>
              <a:t>épreuves de français en première</a:t>
            </a:r>
            <a:r>
              <a:rPr lang="fr-FR" sz="2800" dirty="0" smtClean="0"/>
              <a:t>, de </a:t>
            </a:r>
            <a:r>
              <a:rPr lang="fr-FR" sz="2800" b="1" dirty="0" smtClean="0"/>
              <a:t>philosophie en terminale, </a:t>
            </a:r>
            <a:r>
              <a:rPr lang="fr-FR" sz="2800" dirty="0" smtClean="0"/>
              <a:t>et</a:t>
            </a:r>
            <a:r>
              <a:rPr lang="fr-FR" sz="2800" b="1" dirty="0" smtClean="0"/>
              <a:t> l'oral</a:t>
            </a:r>
            <a:r>
              <a:rPr lang="fr-FR" sz="2800" dirty="0" smtClean="0"/>
              <a:t> auront lieu </a:t>
            </a:r>
            <a:r>
              <a:rPr lang="fr-FR" sz="2800" b="1" dirty="0" smtClean="0"/>
              <a:t>à la fin du mois de juin</a:t>
            </a:r>
            <a:r>
              <a:rPr lang="fr-FR" sz="2800" dirty="0" smtClean="0"/>
              <a:t> afin que toute l'année scolaire soit mise à profit. </a:t>
            </a:r>
            <a:br>
              <a:rPr lang="fr-FR" sz="2800" dirty="0" smtClean="0"/>
            </a:br>
            <a:endParaRPr lang="fr-FR" sz="2800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(2)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400" b="1" dirty="0" smtClean="0"/>
              <a:t>Le contrôle continu reposera sur des épreuves communes</a:t>
            </a:r>
            <a:r>
              <a:rPr lang="fr-FR" sz="2400" dirty="0" smtClean="0"/>
              <a:t> organisées au cours des années de </a:t>
            </a:r>
            <a:r>
              <a:rPr lang="fr-FR" sz="2400" b="1" dirty="0" smtClean="0"/>
              <a:t>première et de terminale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À titre indicatif, ces épreuves communes pourront avoir lieu </a:t>
            </a:r>
            <a:r>
              <a:rPr lang="fr-FR" sz="2400" b="1" dirty="0" smtClean="0"/>
              <a:t>en janvier et avril de l'année de première</a:t>
            </a:r>
            <a:r>
              <a:rPr lang="fr-FR" sz="2400" dirty="0" smtClean="0"/>
              <a:t>,</a:t>
            </a:r>
            <a:r>
              <a:rPr lang="fr-FR" sz="2400" b="1" dirty="0" smtClean="0"/>
              <a:t> puis en décembre de l'année de terminale</a:t>
            </a:r>
            <a:r>
              <a:rPr lang="fr-FR" sz="2400" dirty="0" smtClean="0"/>
              <a:t>. L'organisation relèvera des établissements.</a:t>
            </a:r>
          </a:p>
          <a:p>
            <a:r>
              <a:rPr lang="fr-FR" sz="2400" b="1" dirty="0" smtClean="0"/>
              <a:t>Pour garantir l'égalité entre les candidats et les établissements scolaires, une "banque nationale numérique de sujets" sera mise en place</a:t>
            </a:r>
            <a:r>
              <a:rPr lang="fr-FR" sz="2400" dirty="0" smtClean="0"/>
              <a:t>, les copies anonymes seront corrigées par d'autres professeurs que ceux de l'élève. Une harmonisation sera assurée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(3)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400" b="1" dirty="0" smtClean="0"/>
          </a:p>
          <a:p>
            <a:r>
              <a:rPr lang="fr-FR" sz="4000" b="1" dirty="0" smtClean="0"/>
              <a:t>Les bulletins scolaires seront pris en compte pour une part limitée (10%)</a:t>
            </a:r>
            <a:r>
              <a:rPr lang="fr-FR" sz="4000" dirty="0" smtClean="0"/>
              <a:t> de la note finale afin de valoriser la régularité du travail de l'élève.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(4)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 smtClean="0"/>
              <a:t>L'évaluation des langues et l'ouverture européenne et internationale</a:t>
            </a:r>
          </a:p>
          <a:p>
            <a:r>
              <a:rPr lang="fr-FR" sz="2800" dirty="0" smtClean="0"/>
              <a:t>Chaque élève étudiera </a:t>
            </a:r>
            <a:r>
              <a:rPr lang="fr-FR" sz="2800" b="1" dirty="0" smtClean="0"/>
              <a:t>deux langues vivantes</a:t>
            </a:r>
            <a:r>
              <a:rPr lang="fr-FR" sz="2800" dirty="0" smtClean="0"/>
              <a:t> comme aujourd'hui. </a:t>
            </a:r>
            <a:r>
              <a:rPr lang="fr-FR" sz="2800" b="1" dirty="0" smtClean="0"/>
              <a:t>L'écrit sera évalué selon les standards européens dans le cadre des épreuves communes. L'oral sera apprécié d'après les mêmes standards, à partir de février de l'année de terminale</a:t>
            </a:r>
            <a:r>
              <a:rPr lang="fr-FR" sz="2800" dirty="0" smtClean="0"/>
              <a:t>, selon les dispositions actuelles.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93750" y="827088"/>
            <a:ext cx="7881938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Quels sont les élèves concernés par la réforme ?</a:t>
            </a:r>
          </a:p>
        </p:txBody>
      </p:sp>
      <p:sp>
        <p:nvSpPr>
          <p:cNvPr id="2457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418C4C-88EB-4AB5-863C-7BC261903739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La </a:t>
            </a:r>
            <a:r>
              <a:rPr lang="fr-FR" sz="1800" dirty="0"/>
              <a:t>réforme </a:t>
            </a:r>
            <a:r>
              <a:rPr lang="fr-FR" sz="1800" dirty="0" smtClean="0"/>
              <a:t>concerne </a:t>
            </a:r>
            <a:r>
              <a:rPr lang="fr-FR" sz="1800" b="1" dirty="0" smtClean="0"/>
              <a:t>les </a:t>
            </a:r>
            <a:r>
              <a:rPr lang="fr-FR" sz="1800" b="1" dirty="0"/>
              <a:t>élèves qui </a:t>
            </a:r>
            <a:r>
              <a:rPr lang="fr-FR" sz="1800" b="1" dirty="0" smtClean="0"/>
              <a:t>sont entrés </a:t>
            </a:r>
            <a:r>
              <a:rPr lang="fr-FR" sz="1800" b="1" dirty="0"/>
              <a:t>en </a:t>
            </a:r>
            <a:r>
              <a:rPr lang="fr-FR" sz="1800" b="1" dirty="0" smtClean="0"/>
              <a:t>2</a:t>
            </a:r>
            <a:r>
              <a:rPr lang="fr-FR" sz="1800" b="1" baseline="30000" dirty="0" smtClean="0"/>
              <a:t>de</a:t>
            </a:r>
            <a:r>
              <a:rPr lang="fr-FR" sz="1800" dirty="0" smtClean="0"/>
              <a:t> générale et technologique en </a:t>
            </a:r>
            <a:r>
              <a:rPr lang="fr-FR" sz="1800" dirty="0"/>
              <a:t>septembre 2018</a:t>
            </a:r>
            <a:r>
              <a:rPr lang="fr-FR" sz="1800" dirty="0" smtClean="0"/>
              <a:t>.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marL="0" indent="0">
              <a:buFont typeface="Arial"/>
              <a:buNone/>
              <a:defRPr/>
            </a:pPr>
            <a:r>
              <a:rPr lang="fr-FR" sz="1800" dirty="0" smtClean="0"/>
              <a:t> </a:t>
            </a:r>
          </a:p>
          <a:p>
            <a:pPr>
              <a:defRPr/>
            </a:pPr>
            <a:r>
              <a:rPr lang="fr-FR" sz="1800" dirty="0" smtClean="0"/>
              <a:t>La </a:t>
            </a:r>
            <a:r>
              <a:rPr lang="fr-FR" sz="1800" dirty="0"/>
              <a:t>première session du nouveau baccalauréat général et technologique </a:t>
            </a:r>
            <a:r>
              <a:rPr lang="fr-FR" sz="1800" dirty="0" smtClean="0"/>
              <a:t>aura </a:t>
            </a:r>
            <a:r>
              <a:rPr lang="fr-FR" sz="1800" dirty="0"/>
              <a:t>lieu en 2021</a:t>
            </a:r>
            <a:r>
              <a:rPr lang="fr-FR" sz="1800" dirty="0" smtClean="0"/>
              <a:t>. Le contrôle continu et les épreuves anticipées commenceront dès la classe de 1</a:t>
            </a:r>
            <a:r>
              <a:rPr lang="fr-FR" sz="1800" baseline="30000" dirty="0" smtClean="0"/>
              <a:t>re</a:t>
            </a:r>
            <a:r>
              <a:rPr lang="fr-FR" sz="1800" dirty="0" smtClean="0"/>
              <a:t>, en 2019-2020.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(5)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 smtClean="0"/>
              <a:t>Parallèlement, </a:t>
            </a:r>
            <a:r>
              <a:rPr lang="fr-FR" sz="2800" b="1" dirty="0" smtClean="0"/>
              <a:t>la logique de certification a vocation à se développer</a:t>
            </a:r>
            <a:r>
              <a:rPr lang="fr-FR" sz="2800" dirty="0" smtClean="0"/>
              <a:t>, en direction d'abord des élèves qui suivent des cursus à dimension internationale (sections internationales, sections européennes, etc.) ou qui choisissent la spécialité Langues, littératures et cultures étrangères.</a:t>
            </a:r>
          </a:p>
          <a:p>
            <a:r>
              <a:rPr lang="fr-FR" sz="2800" dirty="0" smtClean="0"/>
              <a:t>Les enseignements en langues étrangères (disciplines non linguistiques) seront développés comme la mobilité des élèves.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1B3273-62B2-4BE8-B4CA-A4B770162139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8363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504825"/>
            <a:ext cx="7881938" cy="1287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Voie technologique : la première et la terminale</a:t>
            </a:r>
            <a:endParaRPr lang="fr-FR" dirty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9C5F3-03D4-44F4-9A25-8E5BA60EAC34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1054100" y="2035046"/>
            <a:ext cx="7546299" cy="4355864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900" dirty="0" smtClean="0"/>
              <a:t>Les enseignements communs</a:t>
            </a:r>
          </a:p>
          <a:p>
            <a:pPr lvl="1"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En </a:t>
            </a:r>
            <a:r>
              <a:rPr lang="fr-FR" sz="1400" dirty="0">
                <a:solidFill>
                  <a:prstClr val="black"/>
                </a:solidFill>
              </a:rPr>
              <a:t>première et en terminale, tous les élèves de la voie </a:t>
            </a:r>
            <a:r>
              <a:rPr lang="fr-FR" sz="1400" dirty="0" smtClean="0">
                <a:solidFill>
                  <a:prstClr val="black"/>
                </a:solidFill>
              </a:rPr>
              <a:t>technologique </a:t>
            </a:r>
            <a:r>
              <a:rPr lang="fr-FR" sz="1400" dirty="0">
                <a:solidFill>
                  <a:prstClr val="black"/>
                </a:solidFill>
              </a:rPr>
              <a:t>suivent des enseignements communs, </a:t>
            </a:r>
            <a:r>
              <a:rPr lang="fr-FR" sz="1400" dirty="0" smtClean="0">
                <a:solidFill>
                  <a:prstClr val="black"/>
                </a:solidFill>
              </a:rPr>
              <a:t>quelles que </a:t>
            </a:r>
            <a:r>
              <a:rPr lang="fr-FR" sz="1400" dirty="0">
                <a:solidFill>
                  <a:prstClr val="black"/>
                </a:solidFill>
              </a:rPr>
              <a:t>soient leurs spécialités</a:t>
            </a:r>
            <a:r>
              <a:rPr lang="fr-FR" sz="1400" dirty="0" smtClean="0">
                <a:solidFill>
                  <a:prstClr val="black"/>
                </a:solidFill>
              </a:rPr>
              <a:t>.</a:t>
            </a: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Sont </a:t>
            </a:r>
            <a:r>
              <a:rPr lang="fr-FR" sz="1400" b="1" dirty="0" smtClean="0">
                <a:solidFill>
                  <a:prstClr val="black"/>
                </a:solidFill>
              </a:rPr>
              <a:t>communs à toutes les séries* </a:t>
            </a:r>
            <a:r>
              <a:rPr lang="fr-FR" sz="1400" dirty="0" smtClean="0">
                <a:solidFill>
                  <a:prstClr val="black"/>
                </a:solidFill>
              </a:rPr>
              <a:t>les </a:t>
            </a:r>
            <a:r>
              <a:rPr lang="fr-FR" sz="1400" dirty="0">
                <a:solidFill>
                  <a:prstClr val="black"/>
                </a:solidFill>
              </a:rPr>
              <a:t>enseignements suivants :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première seulement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3h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Philosophie (en terminale seulement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2h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géographie : 1h30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vivante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langue vivante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4h (dont 1h d’enseignement technologique en langue vivante)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physique et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sportive : 2h</a:t>
            </a:r>
            <a:endParaRPr lang="fr-FR" sz="1400" dirty="0">
              <a:latin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r>
              <a:rPr 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*Sauf TMD et STAV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175" y="1566863"/>
            <a:ext cx="7794625" cy="45085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nouveautés à partir de 2019/2020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83557-82F0-4BA5-B415-562DE5039F25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19138" y="1612900"/>
            <a:ext cx="7881937" cy="26797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fr-FR" sz="1800" dirty="0" smtClean="0"/>
              <a:t>L’organisation en séries est maintenue</a:t>
            </a:r>
          </a:p>
          <a:p>
            <a:pPr marL="457200" lvl="1" indent="0">
              <a:buFont typeface="Arial Italic"/>
              <a:buNone/>
              <a:defRPr/>
            </a:pPr>
            <a:r>
              <a:rPr lang="fr-FR" sz="1500" dirty="0" smtClean="0"/>
              <a:t>Dès la fin de la seconde, les élèves optant pour la voie technologique choisiront leur série, qui déterminera leurs enseignements de spécialité :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ST2S </a:t>
            </a:r>
            <a:r>
              <a:rPr lang="fr-FR" sz="1500" dirty="0"/>
              <a:t>: Sciences et technologies de la santé et du social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STL : Sciences et technologies de laboratoire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STD2A : Sciences et technologies du design et des arts appliqués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STI2D : Sciences et technologies de l’industrie et du développement durable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 smtClean="0"/>
              <a:t>STMG : Sciences et technologies du management et de la gestion (Porto-Vecchio).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STHR : Sciences et technologies de l’hôtellerie et de la restauration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TMD : Techniques de la musique et de la danse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STAV : Sciences et technologies de l’agronomie et du vivant</a:t>
            </a:r>
          </a:p>
        </p:txBody>
      </p:sp>
      <p:sp>
        <p:nvSpPr>
          <p:cNvPr id="39940" name="Espace réservé du contenu 2"/>
          <p:cNvSpPr txBox="1">
            <a:spLocks/>
          </p:cNvSpPr>
          <p:nvPr/>
        </p:nvSpPr>
        <p:spPr bwMode="auto">
          <a:xfrm>
            <a:off x="793750" y="4497388"/>
            <a:ext cx="81915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</a:pPr>
            <a:r>
              <a:rPr lang="fr-FR" altLang="fr-FR" dirty="0">
                <a:latin typeface="Arial" pitchFamily="34" charset="0"/>
              </a:rPr>
              <a:t>Des enseignements optionnels </a:t>
            </a:r>
            <a:r>
              <a:rPr lang="fr-FR" altLang="fr-FR" sz="1400" dirty="0">
                <a:latin typeface="Arial" pitchFamily="34" charset="0"/>
              </a:rPr>
              <a:t>:</a:t>
            </a:r>
          </a:p>
          <a:p>
            <a:pPr lvl="1">
              <a:spcBef>
                <a:spcPts val="600"/>
              </a:spcBef>
              <a:buClr>
                <a:schemeClr val="bg2"/>
              </a:buClr>
              <a:buFont typeface="Arial Italic"/>
              <a:buNone/>
            </a:pPr>
            <a:r>
              <a:rPr lang="fr-FR" altLang="fr-FR" sz="1400" dirty="0">
                <a:latin typeface="Arial" pitchFamily="34" charset="0"/>
              </a:rPr>
              <a:t>En première et en terminale les élèves de la voie technologique pourront choisir deux enseignements optionnels (au plus) parmi : </a:t>
            </a:r>
          </a:p>
          <a:p>
            <a:pPr marL="1000125" lvl="3" indent="2698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400" dirty="0">
                <a:latin typeface="Arial" pitchFamily="34" charset="0"/>
              </a:rPr>
              <a:t>Langue vivante C (seulement pour la série STHR) </a:t>
            </a:r>
          </a:p>
          <a:p>
            <a:pPr marL="1000125" lvl="3" indent="2698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400" dirty="0">
                <a:latin typeface="Arial" pitchFamily="34" charset="0"/>
              </a:rPr>
              <a:t>Arts, </a:t>
            </a:r>
          </a:p>
          <a:p>
            <a:pPr marL="1000125" lvl="3" indent="2698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400" dirty="0">
                <a:latin typeface="Arial" pitchFamily="34" charset="0"/>
              </a:rPr>
              <a:t>Education physique et sportive.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 la rentrée 2019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2A826-36D9-4E91-892D-6165E7C6EF1D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2" descr="M:\str-delcom\BAC 2021\PPT\PPT RECTEURS POUR REUNION CHEFS ETAB RENTREE 2018\Imagediapo17retou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974725"/>
            <a:ext cx="83518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99584-BCDE-4B31-BA9D-672C615FE190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6" descr="M:\str-delcom\BAC 2021\PPT\PPT POUR PARENTS 3E\Visuels\+ plus\+ p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905000"/>
            <a:ext cx="845502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ED9D56-0B6A-4A94-9B8F-13758C9364D9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28700" y="762000"/>
          <a:ext cx="6400800" cy="5629275"/>
        </p:xfrm>
        <a:graphic>
          <a:graphicData uri="http://schemas.openxmlformats.org/presentationml/2006/ole">
            <p:oleObj spid="_x0000_s3075" name="Acrobat Document" r:id="rId3" imgW="5668166" imgH="8009524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2925763" y="2136775"/>
            <a:ext cx="5897562" cy="210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Lycée Jean-Paul de Rocca-Serra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Rue </a:t>
            </a:r>
            <a:r>
              <a:rPr lang="fr-FR" altLang="fr-FR" sz="2400" dirty="0" err="1" smtClean="0">
                <a:latin typeface="Arial" pitchFamily="34" charset="0"/>
                <a:cs typeface="Arial" pitchFamily="34" charset="0"/>
              </a:rPr>
              <a:t>Vincentello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 d’</a:t>
            </a:r>
            <a:r>
              <a:rPr lang="fr-FR" altLang="fr-FR" sz="2400" dirty="0" err="1" smtClean="0">
                <a:latin typeface="Arial" pitchFamily="34" charset="0"/>
                <a:cs typeface="Arial" pitchFamily="34" charset="0"/>
              </a:rPr>
              <a:t>Istria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20137 Porto-Vecchio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adresse mél : 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  <a:hlinkClick r:id="rId3"/>
              </a:rPr>
              <a:t>ce.6200063z@ac-corse.fr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Tel :04 95 70 33 11.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Fax :04 95 70 47 43.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dirty="0" smtClean="0">
                <a:latin typeface="Arial" pitchFamily="34" charset="0"/>
                <a:cs typeface="Arial" pitchFamily="34" charset="0"/>
              </a:rPr>
            </a:b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5763" y="749300"/>
            <a:ext cx="589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Merci pour votre attention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8070850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NOUVEAU </a:t>
            </a:r>
            <a:r>
              <a:rPr lang="fr-FR" dirty="0" err="1" smtClean="0"/>
              <a:t>BACCALAURéAT</a:t>
            </a:r>
            <a:endParaRPr lang="fr-FR" dirty="0"/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ADFCB7-7A19-400F-901E-51AB4512D8FF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1462088"/>
            <a:ext cx="7881937" cy="4430712"/>
          </a:xfrm>
        </p:spPr>
        <p:txBody>
          <a:bodyPr rtlCol="0">
            <a:normAutofit/>
          </a:bodyPr>
          <a:lstStyle/>
          <a:p>
            <a:pPr lvl="2">
              <a:buClr>
                <a:srgbClr val="1B8ED9"/>
              </a:buClr>
              <a:defRPr/>
            </a:pPr>
            <a:endParaRPr lang="fr-FR" dirty="0"/>
          </a:p>
          <a:p>
            <a:pPr>
              <a:defRPr/>
            </a:pPr>
            <a:r>
              <a:rPr lang="fr-FR" sz="1800" dirty="0" smtClean="0"/>
              <a:t>Pour simplifier une organisation trop compliquée </a:t>
            </a:r>
            <a:r>
              <a:rPr lang="fr-FR" sz="1600" i="1" dirty="0" smtClean="0"/>
              <a:t>(auparavant : entre 12 et 16 épreuves selon le parcours des élèves)</a:t>
            </a:r>
          </a:p>
          <a:p>
            <a:pPr marL="457200" lvl="1" indent="0">
              <a:buFont typeface="Arial Italic"/>
              <a:buNone/>
              <a:defRPr/>
            </a:pPr>
            <a:endParaRPr lang="fr-FR" sz="1400" dirty="0" smtClean="0"/>
          </a:p>
          <a:p>
            <a:pPr lvl="1">
              <a:defRPr/>
            </a:pPr>
            <a:r>
              <a:rPr lang="fr-FR" sz="1400" dirty="0" smtClean="0"/>
              <a:t>En fin de 1</a:t>
            </a:r>
            <a:r>
              <a:rPr lang="fr-FR" sz="1400" baseline="30000" dirty="0" smtClean="0"/>
              <a:t>re</a:t>
            </a:r>
            <a:r>
              <a:rPr lang="fr-FR" sz="1400" dirty="0" smtClean="0"/>
              <a:t> : une épreuve anticipée de français (écrit et oral)</a:t>
            </a:r>
            <a:endParaRPr lang="fr-FR" sz="1400" dirty="0"/>
          </a:p>
          <a:p>
            <a:pPr lvl="1">
              <a:defRPr/>
            </a:pPr>
            <a:r>
              <a:rPr lang="fr-FR" sz="1400" dirty="0" smtClean="0"/>
              <a:t>En terminale : quatre épreuves (deux épreuves écrites dans les enseignements de spécialité, une épreuve écrite de philosophie, et une épreuve d’oral terminal)</a:t>
            </a:r>
          </a:p>
          <a:p>
            <a:pPr lvl="1">
              <a:defRPr/>
            </a:pPr>
            <a:r>
              <a:rPr lang="fr-FR" sz="1400" dirty="0" smtClean="0"/>
              <a:t>L’organisation des épreuves va moins perturber le fonctionnement des lycées. Les élèves de seconde pourront ainsi travailler jusqu’à la fin de l’année scolaire.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Pour valoriser le travail et la progression des lycéens</a:t>
            </a:r>
          </a:p>
          <a:p>
            <a:pPr marL="0" indent="0">
              <a:buFont typeface="Arial"/>
              <a:buNone/>
              <a:defRPr/>
            </a:pPr>
            <a:endParaRPr lang="fr-FR" sz="1400" dirty="0" smtClean="0"/>
          </a:p>
          <a:p>
            <a:pPr lvl="1">
              <a:defRPr/>
            </a:pPr>
            <a:r>
              <a:rPr lang="fr-FR" sz="1400" dirty="0" smtClean="0"/>
              <a:t>Le nouveau baccalauréat comprendra une part de contrôle continu, qui valorise le travail des élèves tout au long des classes de première et de terminale,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A91818-8EF0-47C7-A790-FB6310732712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609600" y="1471613"/>
            <a:ext cx="8229600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smtClean="0"/>
              <a:t>Pour mieux accompagner les élèves dans la conception de leur projet d’orientation</a:t>
            </a:r>
            <a:endParaRPr lang="fr-FR" altLang="fr-FR" sz="1400" smtClean="0"/>
          </a:p>
          <a:p>
            <a:pPr lvl="1" fontAlgn="base">
              <a:spcAft>
                <a:spcPct val="0"/>
              </a:spcAft>
            </a:pPr>
            <a:endParaRPr lang="fr-FR" altLang="fr-FR" sz="1400" smtClean="0"/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Un temps dédié à l’orientation en 2</a:t>
            </a:r>
            <a:r>
              <a:rPr lang="fr-FR" altLang="fr-FR" sz="1400" baseline="30000" smtClean="0"/>
              <a:t>de</a:t>
            </a:r>
            <a:r>
              <a:rPr lang="fr-FR" altLang="fr-FR" sz="1400" smtClean="0"/>
              <a:t>, en 1</a:t>
            </a:r>
            <a:r>
              <a:rPr lang="fr-FR" altLang="fr-FR" sz="1400" baseline="30000" smtClean="0"/>
              <a:t>re</a:t>
            </a:r>
            <a:r>
              <a:rPr lang="fr-FR" altLang="fr-FR" sz="1400" smtClean="0"/>
              <a:t> et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Deux professeurs principaux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La suppression des filières et un même diplôme pour tous, avec des enseignements communs, des enseignements de spécialité et la possibilité de choisir des enseignements optionnels</a:t>
            </a:r>
            <a:br>
              <a:rPr lang="fr-FR" altLang="fr-FR" sz="1400" smtClean="0"/>
            </a:br>
            <a:endParaRPr lang="fr-FR" altLang="fr-FR" sz="140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smtClean="0"/>
              <a:t>Pour servir de tremplin vers la réussite dans le supérieur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Les lycéens bénéficient d’enseignements communs à tous, qui garantissent l’acquisition des savoirs fondamentaux et favorisent la réussite de chacun.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Les lycéens choisissent des enseignements de spécialité pour approfondir leurs connaissances et affiner leur projet dans leurs domaines de prédilection.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04863" y="365125"/>
            <a:ext cx="8147050" cy="12874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u="none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LE NOUVEAU </a:t>
            </a:r>
            <a:r>
              <a:rPr lang="fr-FR" dirty="0" err="1">
                <a:solidFill>
                  <a:schemeClr val="tx1"/>
                </a:solidFill>
              </a:rPr>
              <a:t>BACCALAURéAT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9963" y="593725"/>
            <a:ext cx="4897437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Baccalauréat 2021</a:t>
            </a:r>
            <a:endParaRPr lang="fr-FR" dirty="0"/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14BB8E-E54C-44A7-8428-898A29298CF8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22300" y="1268413"/>
            <a:ext cx="8521700" cy="1106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600" dirty="0" smtClean="0"/>
              <a:t>Fin des séries </a:t>
            </a:r>
            <a:r>
              <a:rPr lang="fr-FR" sz="1600" b="1" dirty="0" smtClean="0"/>
              <a:t>en voie générale : </a:t>
            </a:r>
          </a:p>
          <a:p>
            <a:pPr marL="0" indent="0">
              <a:buFont typeface="Arial"/>
              <a:buNone/>
              <a:defRPr/>
            </a:pPr>
            <a:r>
              <a:rPr lang="fr-FR" sz="1600" b="1" dirty="0"/>
              <a:t>	</a:t>
            </a:r>
            <a:r>
              <a:rPr lang="fr-FR" sz="1600" b="1" dirty="0" smtClean="0"/>
              <a:t>les élèves se spécialisent dans les enseignements qui les motivent</a:t>
            </a:r>
            <a:endParaRPr lang="fr-FR" sz="1600" dirty="0" smtClean="0"/>
          </a:p>
          <a:p>
            <a:pPr marL="88900" lvl="1" indent="0">
              <a:buFont typeface="Arial Italic"/>
              <a:buNone/>
              <a:defRPr/>
            </a:pPr>
            <a:r>
              <a:rPr lang="fr-FR" sz="1200" dirty="0" smtClean="0"/>
              <a:t>Les séries L, ES et S disparaissent. Les élèves suivent désormais des enseignements communs, les enseignements de spécialité qu’ils ont choisis et, s’ils le souhaitent, des enseignements optionnels.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295275" y="2784475"/>
            <a:ext cx="1347788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7" name="Accolade ouvrante 6"/>
          <p:cNvSpPr/>
          <p:nvPr/>
        </p:nvSpPr>
        <p:spPr>
          <a:xfrm>
            <a:off x="1824038" y="2422525"/>
            <a:ext cx="238125" cy="2552700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0900" y="2422525"/>
            <a:ext cx="6692900" cy="260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une épreuve orale terminale.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sur le modèle des épreuves actuelles du baccalauréat.</a:t>
            </a:r>
          </a:p>
          <a:p>
            <a:pPr lvl="1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10 % pour la prise en compte des bulletins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dans l’ensemble des enseignements pour encourager la régularité du travail des élèves.</a:t>
            </a:r>
          </a:p>
          <a:p>
            <a:pPr marL="627063" lvl="1" indent="-169863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30 % pour des épreuves communes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contrôle continu organisées pendant les années de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afin de valoriser le travail des lycéens. 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95275" y="5308600"/>
            <a:ext cx="8518525" cy="809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1400" b="1" dirty="0" smtClean="0"/>
              <a:t>Les épreuves de rattrapage :</a:t>
            </a:r>
          </a:p>
          <a:p>
            <a:pPr marL="177800" lvl="1" indent="0">
              <a:buFont typeface="Arial Italic"/>
              <a:buNone/>
              <a:defRPr/>
            </a:pPr>
            <a:r>
              <a:rPr lang="fr-FR" sz="1100" dirty="0" smtClean="0"/>
              <a:t>Un élève ayant obtenu une note supérieure ou égale à 8 et inférieure à 10 au baccalauréat peut se présenter aux épreuves de rattrapage :  deux épreuves orales, dans les disciplines des  épreuves finales écrites (français, philosophie, ou enseignements de spécialité).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Décret du 16 juillet 2018 et arrêtés du même jour </a:t>
            </a:r>
            <a:r>
              <a:rPr lang="fr-FR" dirty="0">
                <a:solidFill>
                  <a:srgbClr val="E96667"/>
                </a:solidFill>
              </a:rPr>
              <a:t/>
            </a:r>
            <a:br>
              <a:rPr lang="fr-FR" dirty="0">
                <a:solidFill>
                  <a:srgbClr val="E96667"/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4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56832" y="954088"/>
            <a:ext cx="7756400" cy="5167312"/>
            <a:chOff x="532" y="593"/>
            <a:chExt cx="4835" cy="325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2" y="621"/>
              <a:ext cx="4775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532" y="601"/>
              <a:ext cx="4812" cy="3247"/>
              <a:chOff x="532" y="601"/>
              <a:chExt cx="4812" cy="3247"/>
            </a:xfrm>
          </p:grpSpPr>
          <p:sp>
            <p:nvSpPr>
              <p:cNvPr id="156" name="Rectangle 5"/>
              <p:cNvSpPr>
                <a:spLocks noChangeArrowheads="1"/>
              </p:cNvSpPr>
              <p:nvPr/>
            </p:nvSpPr>
            <p:spPr bwMode="auto">
              <a:xfrm>
                <a:off x="532" y="913"/>
                <a:ext cx="4163" cy="796"/>
              </a:xfrm>
              <a:prstGeom prst="rect">
                <a:avLst/>
              </a:prstGeom>
              <a:solidFill>
                <a:srgbClr val="C5D9F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E96667"/>
                  </a:solidFill>
                </a:endParaRPr>
              </a:p>
            </p:txBody>
          </p:sp>
          <p:sp>
            <p:nvSpPr>
              <p:cNvPr id="157" name="Rectangle 6"/>
              <p:cNvSpPr>
                <a:spLocks noChangeArrowheads="1"/>
              </p:cNvSpPr>
              <p:nvPr/>
            </p:nvSpPr>
            <p:spPr bwMode="auto">
              <a:xfrm>
                <a:off x="569" y="3207"/>
                <a:ext cx="4775" cy="617"/>
              </a:xfrm>
              <a:prstGeom prst="rect">
                <a:avLst/>
              </a:prstGeom>
              <a:solidFill>
                <a:srgbClr val="C5D9F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Rectangle 7"/>
              <p:cNvSpPr>
                <a:spLocks noChangeArrowheads="1"/>
              </p:cNvSpPr>
              <p:nvPr/>
            </p:nvSpPr>
            <p:spPr bwMode="auto">
              <a:xfrm>
                <a:off x="2207" y="823"/>
                <a:ext cx="26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1er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8"/>
              <p:cNvSpPr>
                <a:spLocks noChangeArrowheads="1"/>
              </p:cNvSpPr>
              <p:nvPr/>
            </p:nvSpPr>
            <p:spPr bwMode="auto">
              <a:xfrm>
                <a:off x="2532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9"/>
              <p:cNvSpPr>
                <a:spLocks noChangeArrowheads="1"/>
              </p:cNvSpPr>
              <p:nvPr/>
            </p:nvSpPr>
            <p:spPr bwMode="auto">
              <a:xfrm>
                <a:off x="2846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0"/>
              <p:cNvSpPr>
                <a:spLocks noChangeArrowheads="1"/>
              </p:cNvSpPr>
              <p:nvPr/>
            </p:nvSpPr>
            <p:spPr bwMode="auto">
              <a:xfrm>
                <a:off x="3148" y="823"/>
                <a:ext cx="14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Juin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1"/>
              <p:cNvSpPr>
                <a:spLocks noChangeArrowheads="1"/>
              </p:cNvSpPr>
              <p:nvPr/>
            </p:nvSpPr>
            <p:spPr bwMode="auto">
              <a:xfrm>
                <a:off x="3346" y="823"/>
                <a:ext cx="26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1er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12"/>
              <p:cNvSpPr>
                <a:spLocks noChangeArrowheads="1"/>
              </p:cNvSpPr>
              <p:nvPr/>
            </p:nvSpPr>
            <p:spPr bwMode="auto">
              <a:xfrm>
                <a:off x="3671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13"/>
              <p:cNvSpPr>
                <a:spLocks noChangeArrowheads="1"/>
              </p:cNvSpPr>
              <p:nvPr/>
            </p:nvSpPr>
            <p:spPr bwMode="auto">
              <a:xfrm>
                <a:off x="3985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4"/>
              <p:cNvSpPr>
                <a:spLocks noChangeArrowheads="1"/>
              </p:cNvSpPr>
              <p:nvPr/>
            </p:nvSpPr>
            <p:spPr bwMode="auto">
              <a:xfrm>
                <a:off x="4271" y="823"/>
                <a:ext cx="16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Avril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4446" y="823"/>
                <a:ext cx="14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Juin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16"/>
              <p:cNvSpPr>
                <a:spLocks noChangeArrowheads="1"/>
              </p:cNvSpPr>
              <p:nvPr/>
            </p:nvSpPr>
            <p:spPr bwMode="auto">
              <a:xfrm>
                <a:off x="4600" y="823"/>
                <a:ext cx="139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CCF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7"/>
              <p:cNvSpPr>
                <a:spLocks noChangeArrowheads="1"/>
              </p:cNvSpPr>
              <p:nvPr/>
            </p:nvSpPr>
            <p:spPr bwMode="auto">
              <a:xfrm>
                <a:off x="995" y="929"/>
                <a:ext cx="6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Histoire-Géographie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18"/>
              <p:cNvSpPr>
                <a:spLocks noChangeArrowheads="1"/>
              </p:cNvSpPr>
              <p:nvPr/>
            </p:nvSpPr>
            <p:spPr bwMode="auto">
              <a:xfrm>
                <a:off x="2614" y="9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19"/>
              <p:cNvSpPr>
                <a:spLocks noChangeArrowheads="1"/>
              </p:cNvSpPr>
              <p:nvPr/>
            </p:nvSpPr>
            <p:spPr bwMode="auto">
              <a:xfrm>
                <a:off x="2927" y="9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20"/>
              <p:cNvSpPr>
                <a:spLocks noChangeArrowheads="1"/>
              </p:cNvSpPr>
              <p:nvPr/>
            </p:nvSpPr>
            <p:spPr bwMode="auto">
              <a:xfrm>
                <a:off x="3752" y="9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1"/>
              <p:cNvSpPr>
                <a:spLocks noChangeArrowheads="1"/>
              </p:cNvSpPr>
              <p:nvPr/>
            </p:nvSpPr>
            <p:spPr bwMode="auto">
              <a:xfrm>
                <a:off x="995" y="1030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LVA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2614" y="102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3"/>
              <p:cNvSpPr>
                <a:spLocks noChangeArrowheads="1"/>
              </p:cNvSpPr>
              <p:nvPr/>
            </p:nvSpPr>
            <p:spPr bwMode="auto">
              <a:xfrm>
                <a:off x="2927" y="102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4"/>
              <p:cNvSpPr>
                <a:spLocks noChangeArrowheads="1"/>
              </p:cNvSpPr>
              <p:nvPr/>
            </p:nvSpPr>
            <p:spPr bwMode="auto">
              <a:xfrm>
                <a:off x="3752" y="102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5"/>
              <p:cNvSpPr>
                <a:spLocks noChangeArrowheads="1"/>
              </p:cNvSpPr>
              <p:nvPr/>
            </p:nvSpPr>
            <p:spPr bwMode="auto">
              <a:xfrm>
                <a:off x="995" y="1132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LVB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6"/>
              <p:cNvSpPr>
                <a:spLocks noChangeArrowheads="1"/>
              </p:cNvSpPr>
              <p:nvPr/>
            </p:nvSpPr>
            <p:spPr bwMode="auto">
              <a:xfrm>
                <a:off x="2618" y="111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27"/>
              <p:cNvSpPr>
                <a:spLocks noChangeArrowheads="1"/>
              </p:cNvSpPr>
              <p:nvPr/>
            </p:nvSpPr>
            <p:spPr bwMode="auto">
              <a:xfrm>
                <a:off x="2927" y="1124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28"/>
              <p:cNvSpPr>
                <a:spLocks noChangeArrowheads="1"/>
              </p:cNvSpPr>
              <p:nvPr/>
            </p:nvSpPr>
            <p:spPr bwMode="auto">
              <a:xfrm>
                <a:off x="3752" y="1124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29"/>
              <p:cNvSpPr>
                <a:spLocks noChangeArrowheads="1"/>
              </p:cNvSpPr>
              <p:nvPr/>
            </p:nvSpPr>
            <p:spPr bwMode="auto">
              <a:xfrm>
                <a:off x="995" y="1225"/>
                <a:ext cx="92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Enseignement scientifique (BG)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30"/>
              <p:cNvSpPr>
                <a:spLocks noChangeArrowheads="1"/>
              </p:cNvSpPr>
              <p:nvPr/>
            </p:nvSpPr>
            <p:spPr bwMode="auto">
              <a:xfrm>
                <a:off x="995" y="1319"/>
                <a:ext cx="1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ou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31"/>
              <p:cNvSpPr>
                <a:spLocks noChangeArrowheads="1"/>
              </p:cNvSpPr>
              <p:nvPr/>
            </p:nvSpPr>
            <p:spPr bwMode="auto">
              <a:xfrm>
                <a:off x="995" y="1413"/>
                <a:ext cx="63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Mathématique (BTN)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32"/>
              <p:cNvSpPr>
                <a:spLocks noChangeArrowheads="1"/>
              </p:cNvSpPr>
              <p:nvPr/>
            </p:nvSpPr>
            <p:spPr bwMode="auto">
              <a:xfrm>
                <a:off x="2927" y="13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33"/>
              <p:cNvSpPr>
                <a:spLocks noChangeArrowheads="1"/>
              </p:cNvSpPr>
              <p:nvPr/>
            </p:nvSpPr>
            <p:spPr bwMode="auto">
              <a:xfrm>
                <a:off x="4066" y="13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34"/>
              <p:cNvSpPr>
                <a:spLocks noChangeArrowheads="1"/>
              </p:cNvSpPr>
              <p:nvPr/>
            </p:nvSpPr>
            <p:spPr bwMode="auto">
              <a:xfrm>
                <a:off x="995" y="1514"/>
                <a:ext cx="12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1 - non conservée en terminale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35"/>
              <p:cNvSpPr>
                <a:spLocks noChangeArrowheads="1"/>
              </p:cNvSpPr>
              <p:nvPr/>
            </p:nvSpPr>
            <p:spPr bwMode="auto">
              <a:xfrm>
                <a:off x="2927" y="150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36"/>
              <p:cNvSpPr>
                <a:spLocks noChangeArrowheads="1"/>
              </p:cNvSpPr>
              <p:nvPr/>
            </p:nvSpPr>
            <p:spPr bwMode="auto">
              <a:xfrm>
                <a:off x="995" y="1615"/>
                <a:ext cx="13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EPS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37"/>
              <p:cNvSpPr>
                <a:spLocks noChangeArrowheads="1"/>
              </p:cNvSpPr>
              <p:nvPr/>
            </p:nvSpPr>
            <p:spPr bwMode="auto">
              <a:xfrm>
                <a:off x="3443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38"/>
              <p:cNvSpPr>
                <a:spLocks noChangeArrowheads="1"/>
              </p:cNvSpPr>
              <p:nvPr/>
            </p:nvSpPr>
            <p:spPr bwMode="auto">
              <a:xfrm>
                <a:off x="3752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39"/>
              <p:cNvSpPr>
                <a:spLocks noChangeArrowheads="1"/>
              </p:cNvSpPr>
              <p:nvPr/>
            </p:nvSpPr>
            <p:spPr bwMode="auto">
              <a:xfrm>
                <a:off x="4070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40"/>
              <p:cNvSpPr>
                <a:spLocks noChangeArrowheads="1"/>
              </p:cNvSpPr>
              <p:nvPr/>
            </p:nvSpPr>
            <p:spPr bwMode="auto">
              <a:xfrm>
                <a:off x="4635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41"/>
              <p:cNvSpPr>
                <a:spLocks noChangeArrowheads="1"/>
              </p:cNvSpPr>
              <p:nvPr/>
            </p:nvSpPr>
            <p:spPr bwMode="auto">
              <a:xfrm>
                <a:off x="995" y="1721"/>
                <a:ext cx="26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Français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42"/>
              <p:cNvSpPr>
                <a:spLocks noChangeArrowheads="1"/>
              </p:cNvSpPr>
              <p:nvPr/>
            </p:nvSpPr>
            <p:spPr bwMode="auto">
              <a:xfrm>
                <a:off x="995" y="1822"/>
                <a:ext cx="6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Histoire-Géographie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43"/>
              <p:cNvSpPr>
                <a:spLocks noChangeArrowheads="1"/>
              </p:cNvSpPr>
              <p:nvPr/>
            </p:nvSpPr>
            <p:spPr bwMode="auto">
              <a:xfrm>
                <a:off x="995" y="1924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LVA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44"/>
              <p:cNvSpPr>
                <a:spLocks noChangeArrowheads="1"/>
              </p:cNvSpPr>
              <p:nvPr/>
            </p:nvSpPr>
            <p:spPr bwMode="auto">
              <a:xfrm>
                <a:off x="995" y="2025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LVB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45"/>
              <p:cNvSpPr>
                <a:spLocks noChangeArrowheads="1"/>
              </p:cNvSpPr>
              <p:nvPr/>
            </p:nvSpPr>
            <p:spPr bwMode="auto">
              <a:xfrm>
                <a:off x="995" y="2119"/>
                <a:ext cx="92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Enseignement scientifique (BG)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46"/>
              <p:cNvSpPr>
                <a:spLocks noChangeArrowheads="1"/>
              </p:cNvSpPr>
              <p:nvPr/>
            </p:nvSpPr>
            <p:spPr bwMode="auto">
              <a:xfrm>
                <a:off x="995" y="2212"/>
                <a:ext cx="1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ou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47"/>
              <p:cNvSpPr>
                <a:spLocks noChangeArrowheads="1"/>
              </p:cNvSpPr>
              <p:nvPr/>
            </p:nvSpPr>
            <p:spPr bwMode="auto">
              <a:xfrm>
                <a:off x="995" y="2306"/>
                <a:ext cx="63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Mathématique (BTN)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48"/>
              <p:cNvSpPr>
                <a:spLocks noChangeArrowheads="1"/>
              </p:cNvSpPr>
              <p:nvPr/>
            </p:nvSpPr>
            <p:spPr bwMode="auto">
              <a:xfrm>
                <a:off x="995" y="2408"/>
                <a:ext cx="36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Philosophie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49"/>
              <p:cNvSpPr>
                <a:spLocks noChangeArrowheads="1"/>
              </p:cNvSpPr>
              <p:nvPr/>
            </p:nvSpPr>
            <p:spPr bwMode="auto">
              <a:xfrm>
                <a:off x="995" y="2509"/>
                <a:ext cx="12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1 - non conservée en terminale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50"/>
              <p:cNvSpPr>
                <a:spLocks noChangeArrowheads="1"/>
              </p:cNvSpPr>
              <p:nvPr/>
            </p:nvSpPr>
            <p:spPr bwMode="auto">
              <a:xfrm>
                <a:off x="995" y="2610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51"/>
              <p:cNvSpPr>
                <a:spLocks noChangeArrowheads="1"/>
              </p:cNvSpPr>
              <p:nvPr/>
            </p:nvSpPr>
            <p:spPr bwMode="auto">
              <a:xfrm>
                <a:off x="995" y="2712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52"/>
              <p:cNvSpPr>
                <a:spLocks noChangeArrowheads="1"/>
              </p:cNvSpPr>
              <p:nvPr/>
            </p:nvSpPr>
            <p:spPr bwMode="auto">
              <a:xfrm>
                <a:off x="995" y="2813"/>
                <a:ext cx="13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EPS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53"/>
              <p:cNvSpPr>
                <a:spLocks noChangeArrowheads="1"/>
              </p:cNvSpPr>
              <p:nvPr/>
            </p:nvSpPr>
            <p:spPr bwMode="auto">
              <a:xfrm>
                <a:off x="4635" y="280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54"/>
              <p:cNvSpPr>
                <a:spLocks noChangeArrowheads="1"/>
              </p:cNvSpPr>
              <p:nvPr/>
            </p:nvSpPr>
            <p:spPr bwMode="auto">
              <a:xfrm>
                <a:off x="995" y="2915"/>
                <a:ext cx="28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Option 1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55"/>
              <p:cNvSpPr>
                <a:spLocks noChangeArrowheads="1"/>
              </p:cNvSpPr>
              <p:nvPr/>
            </p:nvSpPr>
            <p:spPr bwMode="auto">
              <a:xfrm>
                <a:off x="995" y="3016"/>
                <a:ext cx="28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Option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56"/>
              <p:cNvSpPr>
                <a:spLocks noChangeArrowheads="1"/>
              </p:cNvSpPr>
              <p:nvPr/>
            </p:nvSpPr>
            <p:spPr bwMode="auto">
              <a:xfrm>
                <a:off x="995" y="3118"/>
                <a:ext cx="28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Option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57"/>
              <p:cNvSpPr>
                <a:spLocks noChangeArrowheads="1"/>
              </p:cNvSpPr>
              <p:nvPr/>
            </p:nvSpPr>
            <p:spPr bwMode="auto">
              <a:xfrm>
                <a:off x="995" y="3223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58"/>
              <p:cNvSpPr>
                <a:spLocks noChangeArrowheads="1"/>
              </p:cNvSpPr>
              <p:nvPr/>
            </p:nvSpPr>
            <p:spPr bwMode="auto">
              <a:xfrm>
                <a:off x="4314" y="32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59"/>
              <p:cNvSpPr>
                <a:spLocks noChangeArrowheads="1"/>
              </p:cNvSpPr>
              <p:nvPr/>
            </p:nvSpPr>
            <p:spPr bwMode="auto">
              <a:xfrm>
                <a:off x="4856" y="3219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60"/>
              <p:cNvSpPr>
                <a:spLocks noChangeArrowheads="1"/>
              </p:cNvSpPr>
              <p:nvPr/>
            </p:nvSpPr>
            <p:spPr bwMode="auto">
              <a:xfrm>
                <a:off x="5177" y="32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61"/>
              <p:cNvSpPr>
                <a:spLocks noChangeArrowheads="1"/>
              </p:cNvSpPr>
              <p:nvPr/>
            </p:nvSpPr>
            <p:spPr bwMode="auto">
              <a:xfrm>
                <a:off x="995" y="3325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62"/>
              <p:cNvSpPr>
                <a:spLocks noChangeArrowheads="1"/>
              </p:cNvSpPr>
              <p:nvPr/>
            </p:nvSpPr>
            <p:spPr bwMode="auto">
              <a:xfrm>
                <a:off x="4314" y="3317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63"/>
              <p:cNvSpPr>
                <a:spLocks noChangeArrowheads="1"/>
              </p:cNvSpPr>
              <p:nvPr/>
            </p:nvSpPr>
            <p:spPr bwMode="auto">
              <a:xfrm>
                <a:off x="4856" y="3321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64"/>
              <p:cNvSpPr>
                <a:spLocks noChangeArrowheads="1"/>
              </p:cNvSpPr>
              <p:nvPr/>
            </p:nvSpPr>
            <p:spPr bwMode="auto">
              <a:xfrm>
                <a:off x="5177" y="3317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65"/>
              <p:cNvSpPr>
                <a:spLocks noChangeArrowheads="1"/>
              </p:cNvSpPr>
              <p:nvPr/>
            </p:nvSpPr>
            <p:spPr bwMode="auto">
              <a:xfrm>
                <a:off x="995" y="3426"/>
                <a:ext cx="39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Français oral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66"/>
              <p:cNvSpPr>
                <a:spLocks noChangeArrowheads="1"/>
              </p:cNvSpPr>
              <p:nvPr/>
            </p:nvSpPr>
            <p:spPr bwMode="auto">
              <a:xfrm>
                <a:off x="3183" y="341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67"/>
              <p:cNvSpPr>
                <a:spLocks noChangeArrowheads="1"/>
              </p:cNvSpPr>
              <p:nvPr/>
            </p:nvSpPr>
            <p:spPr bwMode="auto">
              <a:xfrm>
                <a:off x="4872" y="3422"/>
                <a:ext cx="7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68"/>
              <p:cNvSpPr>
                <a:spLocks noChangeArrowheads="1"/>
              </p:cNvSpPr>
              <p:nvPr/>
            </p:nvSpPr>
            <p:spPr bwMode="auto">
              <a:xfrm>
                <a:off x="995" y="3527"/>
                <a:ext cx="41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Français écrit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69"/>
              <p:cNvSpPr>
                <a:spLocks noChangeArrowheads="1"/>
              </p:cNvSpPr>
              <p:nvPr/>
            </p:nvSpPr>
            <p:spPr bwMode="auto">
              <a:xfrm>
                <a:off x="3183" y="352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70"/>
              <p:cNvSpPr>
                <a:spLocks noChangeArrowheads="1"/>
              </p:cNvSpPr>
              <p:nvPr/>
            </p:nvSpPr>
            <p:spPr bwMode="auto">
              <a:xfrm>
                <a:off x="4872" y="3524"/>
                <a:ext cx="7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71"/>
              <p:cNvSpPr>
                <a:spLocks noChangeArrowheads="1"/>
              </p:cNvSpPr>
              <p:nvPr/>
            </p:nvSpPr>
            <p:spPr bwMode="auto">
              <a:xfrm>
                <a:off x="5177" y="352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72"/>
              <p:cNvSpPr>
                <a:spLocks noChangeArrowheads="1"/>
              </p:cNvSpPr>
              <p:nvPr/>
            </p:nvSpPr>
            <p:spPr bwMode="auto">
              <a:xfrm>
                <a:off x="995" y="3629"/>
                <a:ext cx="36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Philosophie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73"/>
              <p:cNvSpPr>
                <a:spLocks noChangeArrowheads="1"/>
              </p:cNvSpPr>
              <p:nvPr/>
            </p:nvSpPr>
            <p:spPr bwMode="auto">
              <a:xfrm>
                <a:off x="4480" y="36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74"/>
              <p:cNvSpPr>
                <a:spLocks noChangeArrowheads="1"/>
              </p:cNvSpPr>
              <p:nvPr/>
            </p:nvSpPr>
            <p:spPr bwMode="auto">
              <a:xfrm>
                <a:off x="4872" y="3625"/>
                <a:ext cx="7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75"/>
              <p:cNvSpPr>
                <a:spLocks noChangeArrowheads="1"/>
              </p:cNvSpPr>
              <p:nvPr/>
            </p:nvSpPr>
            <p:spPr bwMode="auto">
              <a:xfrm>
                <a:off x="5177" y="36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76"/>
              <p:cNvSpPr>
                <a:spLocks noChangeArrowheads="1"/>
              </p:cNvSpPr>
              <p:nvPr/>
            </p:nvSpPr>
            <p:spPr bwMode="auto">
              <a:xfrm>
                <a:off x="995" y="3730"/>
                <a:ext cx="41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Oral terminal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77"/>
              <p:cNvSpPr>
                <a:spLocks noChangeArrowheads="1"/>
              </p:cNvSpPr>
              <p:nvPr/>
            </p:nvSpPr>
            <p:spPr bwMode="auto">
              <a:xfrm>
                <a:off x="4480" y="372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78"/>
              <p:cNvSpPr>
                <a:spLocks noChangeArrowheads="1"/>
              </p:cNvSpPr>
              <p:nvPr/>
            </p:nvSpPr>
            <p:spPr bwMode="auto">
              <a:xfrm>
                <a:off x="4856" y="3726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79"/>
              <p:cNvSpPr>
                <a:spLocks noChangeArrowheads="1"/>
              </p:cNvSpPr>
              <p:nvPr/>
            </p:nvSpPr>
            <p:spPr bwMode="auto">
              <a:xfrm>
                <a:off x="2618" y="270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80"/>
              <p:cNvSpPr>
                <a:spLocks noChangeArrowheads="1"/>
              </p:cNvSpPr>
              <p:nvPr/>
            </p:nvSpPr>
            <p:spPr bwMode="auto">
              <a:xfrm>
                <a:off x="3756" y="259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81"/>
              <p:cNvSpPr>
                <a:spLocks noChangeArrowheads="1"/>
              </p:cNvSpPr>
              <p:nvPr/>
            </p:nvSpPr>
            <p:spPr bwMode="auto">
              <a:xfrm>
                <a:off x="3752" y="22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82"/>
              <p:cNvSpPr>
                <a:spLocks noChangeArrowheads="1"/>
              </p:cNvSpPr>
              <p:nvPr/>
            </p:nvSpPr>
            <p:spPr bwMode="auto">
              <a:xfrm>
                <a:off x="2618" y="259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83"/>
              <p:cNvSpPr>
                <a:spLocks noChangeArrowheads="1"/>
              </p:cNvSpPr>
              <p:nvPr/>
            </p:nvSpPr>
            <p:spPr bwMode="auto">
              <a:xfrm>
                <a:off x="592" y="3309"/>
                <a:ext cx="465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PONCT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84"/>
              <p:cNvSpPr>
                <a:spLocks noChangeArrowheads="1"/>
              </p:cNvSpPr>
              <p:nvPr/>
            </p:nvSpPr>
            <p:spPr bwMode="auto">
              <a:xfrm>
                <a:off x="759" y="3477"/>
                <a:ext cx="10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85"/>
              <p:cNvSpPr>
                <a:spLocks noChangeArrowheads="1"/>
              </p:cNvSpPr>
              <p:nvPr/>
            </p:nvSpPr>
            <p:spPr bwMode="auto">
              <a:xfrm>
                <a:off x="716" y="3641"/>
                <a:ext cx="15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60%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86"/>
              <p:cNvSpPr>
                <a:spLocks noChangeArrowheads="1"/>
              </p:cNvSpPr>
              <p:nvPr/>
            </p:nvSpPr>
            <p:spPr bwMode="auto">
              <a:xfrm>
                <a:off x="2436" y="620"/>
                <a:ext cx="674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PREMIÈRE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87"/>
              <p:cNvSpPr>
                <a:spLocks noChangeArrowheads="1"/>
              </p:cNvSpPr>
              <p:nvPr/>
            </p:nvSpPr>
            <p:spPr bwMode="auto">
              <a:xfrm>
                <a:off x="3675" y="620"/>
                <a:ext cx="755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TERMINALE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88"/>
              <p:cNvSpPr>
                <a:spLocks noChangeArrowheads="1"/>
              </p:cNvSpPr>
              <p:nvPr/>
            </p:nvSpPr>
            <p:spPr bwMode="auto">
              <a:xfrm>
                <a:off x="2614" y="170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89"/>
              <p:cNvSpPr>
                <a:spLocks noChangeArrowheads="1"/>
              </p:cNvSpPr>
              <p:nvPr/>
            </p:nvSpPr>
            <p:spPr bwMode="auto">
              <a:xfrm>
                <a:off x="2614" y="181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90"/>
              <p:cNvSpPr>
                <a:spLocks noChangeArrowheads="1"/>
              </p:cNvSpPr>
              <p:nvPr/>
            </p:nvSpPr>
            <p:spPr bwMode="auto">
              <a:xfrm>
                <a:off x="2614" y="191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91"/>
              <p:cNvSpPr>
                <a:spLocks noChangeArrowheads="1"/>
              </p:cNvSpPr>
              <p:nvPr/>
            </p:nvSpPr>
            <p:spPr bwMode="auto">
              <a:xfrm>
                <a:off x="2614" y="201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92"/>
              <p:cNvSpPr>
                <a:spLocks noChangeArrowheads="1"/>
              </p:cNvSpPr>
              <p:nvPr/>
            </p:nvSpPr>
            <p:spPr bwMode="auto">
              <a:xfrm>
                <a:off x="3752" y="239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93"/>
              <p:cNvSpPr>
                <a:spLocks noChangeArrowheads="1"/>
              </p:cNvSpPr>
              <p:nvPr/>
            </p:nvSpPr>
            <p:spPr bwMode="auto">
              <a:xfrm>
                <a:off x="3752" y="280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94"/>
              <p:cNvSpPr>
                <a:spLocks noChangeArrowheads="1"/>
              </p:cNvSpPr>
              <p:nvPr/>
            </p:nvSpPr>
            <p:spPr bwMode="auto">
              <a:xfrm>
                <a:off x="2614" y="2497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95"/>
              <p:cNvSpPr>
                <a:spLocks noChangeArrowheads="1"/>
              </p:cNvSpPr>
              <p:nvPr/>
            </p:nvSpPr>
            <p:spPr bwMode="auto">
              <a:xfrm>
                <a:off x="689" y="2333"/>
                <a:ext cx="25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LSL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96"/>
              <p:cNvSpPr>
                <a:spLocks noChangeArrowheads="1"/>
              </p:cNvSpPr>
              <p:nvPr/>
            </p:nvSpPr>
            <p:spPr bwMode="auto">
              <a:xfrm>
                <a:off x="716" y="2497"/>
                <a:ext cx="15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10%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97"/>
              <p:cNvSpPr>
                <a:spLocks noChangeArrowheads="1"/>
              </p:cNvSpPr>
              <p:nvPr/>
            </p:nvSpPr>
            <p:spPr bwMode="auto">
              <a:xfrm>
                <a:off x="3315" y="1721"/>
                <a:ext cx="3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98"/>
              <p:cNvSpPr>
                <a:spLocks noChangeArrowheads="1"/>
              </p:cNvSpPr>
              <p:nvPr/>
            </p:nvSpPr>
            <p:spPr bwMode="auto">
              <a:xfrm>
                <a:off x="2176" y="2408"/>
                <a:ext cx="3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99"/>
              <p:cNvSpPr>
                <a:spLocks noChangeArrowheads="1"/>
              </p:cNvSpPr>
              <p:nvPr/>
            </p:nvSpPr>
            <p:spPr bwMode="auto">
              <a:xfrm>
                <a:off x="677" y="1186"/>
                <a:ext cx="279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E3C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100"/>
              <p:cNvSpPr>
                <a:spLocks noChangeArrowheads="1"/>
              </p:cNvSpPr>
              <p:nvPr/>
            </p:nvSpPr>
            <p:spPr bwMode="auto">
              <a:xfrm>
                <a:off x="716" y="1350"/>
                <a:ext cx="15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30%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101"/>
              <p:cNvSpPr>
                <a:spLocks noChangeArrowheads="1"/>
              </p:cNvSpPr>
              <p:nvPr/>
            </p:nvSpPr>
            <p:spPr bwMode="auto">
              <a:xfrm>
                <a:off x="3756" y="270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102"/>
              <p:cNvSpPr>
                <a:spLocks noChangeArrowheads="1"/>
              </p:cNvSpPr>
              <p:nvPr/>
            </p:nvSpPr>
            <p:spPr bwMode="auto">
              <a:xfrm>
                <a:off x="3315" y="2501"/>
                <a:ext cx="43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103"/>
              <p:cNvSpPr>
                <a:spLocks noChangeArrowheads="1"/>
              </p:cNvSpPr>
              <p:nvPr/>
            </p:nvSpPr>
            <p:spPr bwMode="auto">
              <a:xfrm rot="5400000">
                <a:off x="4376" y="2651"/>
                <a:ext cx="96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Coefficients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104"/>
              <p:cNvSpPr>
                <a:spLocks noChangeArrowheads="1"/>
              </p:cNvSpPr>
              <p:nvPr/>
            </p:nvSpPr>
            <p:spPr bwMode="auto">
              <a:xfrm rot="5400000">
                <a:off x="4291" y="2250"/>
                <a:ext cx="175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Accessible 2nd groupe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105"/>
              <p:cNvSpPr>
                <a:spLocks noChangeArrowheads="1"/>
              </p:cNvSpPr>
              <p:nvPr/>
            </p:nvSpPr>
            <p:spPr bwMode="auto">
              <a:xfrm>
                <a:off x="2614" y="290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106"/>
              <p:cNvSpPr>
                <a:spLocks noChangeArrowheads="1"/>
              </p:cNvSpPr>
              <p:nvPr/>
            </p:nvSpPr>
            <p:spPr bwMode="auto">
              <a:xfrm>
                <a:off x="2176" y="3110"/>
                <a:ext cx="43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107"/>
              <p:cNvSpPr>
                <a:spLocks noChangeArrowheads="1"/>
              </p:cNvSpPr>
              <p:nvPr/>
            </p:nvSpPr>
            <p:spPr bwMode="auto">
              <a:xfrm>
                <a:off x="3752" y="290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108"/>
              <p:cNvSpPr>
                <a:spLocks noChangeArrowheads="1"/>
              </p:cNvSpPr>
              <p:nvPr/>
            </p:nvSpPr>
            <p:spPr bwMode="auto">
              <a:xfrm>
                <a:off x="3752" y="30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109"/>
              <p:cNvSpPr>
                <a:spLocks noChangeArrowheads="1"/>
              </p:cNvSpPr>
              <p:nvPr/>
            </p:nvSpPr>
            <p:spPr bwMode="auto">
              <a:xfrm>
                <a:off x="3752" y="311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10"/>
              <p:cNvSpPr>
                <a:spLocks noChangeArrowheads="1"/>
              </p:cNvSpPr>
              <p:nvPr/>
            </p:nvSpPr>
            <p:spPr bwMode="auto">
              <a:xfrm>
                <a:off x="2614" y="30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11"/>
              <p:cNvSpPr>
                <a:spLocks noChangeArrowheads="1"/>
              </p:cNvSpPr>
              <p:nvPr/>
            </p:nvSpPr>
            <p:spPr bwMode="auto">
              <a:xfrm>
                <a:off x="2614" y="22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12"/>
              <p:cNvSpPr>
                <a:spLocks noChangeArrowheads="1"/>
              </p:cNvSpPr>
              <p:nvPr/>
            </p:nvSpPr>
            <p:spPr bwMode="auto">
              <a:xfrm>
                <a:off x="2614" y="280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13"/>
              <p:cNvSpPr>
                <a:spLocks noChangeArrowheads="1"/>
              </p:cNvSpPr>
              <p:nvPr/>
            </p:nvSpPr>
            <p:spPr bwMode="auto">
              <a:xfrm>
                <a:off x="3752" y="181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14"/>
              <p:cNvSpPr>
                <a:spLocks noChangeArrowheads="1"/>
              </p:cNvSpPr>
              <p:nvPr/>
            </p:nvSpPr>
            <p:spPr bwMode="auto">
              <a:xfrm>
                <a:off x="3752" y="191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115"/>
              <p:cNvSpPr>
                <a:spLocks noChangeArrowheads="1"/>
              </p:cNvSpPr>
              <p:nvPr/>
            </p:nvSpPr>
            <p:spPr bwMode="auto">
              <a:xfrm>
                <a:off x="3752" y="201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Line 116"/>
              <p:cNvSpPr>
                <a:spLocks noChangeShapeType="1"/>
              </p:cNvSpPr>
              <p:nvPr/>
            </p:nvSpPr>
            <p:spPr bwMode="auto">
              <a:xfrm>
                <a:off x="2165" y="816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Rectangle 117"/>
              <p:cNvSpPr>
                <a:spLocks noChangeArrowheads="1"/>
              </p:cNvSpPr>
              <p:nvPr/>
            </p:nvSpPr>
            <p:spPr bwMode="auto">
              <a:xfrm>
                <a:off x="2165" y="816"/>
                <a:ext cx="11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Line 118"/>
              <p:cNvSpPr>
                <a:spLocks noChangeShapeType="1"/>
              </p:cNvSpPr>
              <p:nvPr/>
            </p:nvSpPr>
            <p:spPr bwMode="auto">
              <a:xfrm>
                <a:off x="2474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Rectangle 119"/>
              <p:cNvSpPr>
                <a:spLocks noChangeArrowheads="1"/>
              </p:cNvSpPr>
              <p:nvPr/>
            </p:nvSpPr>
            <p:spPr bwMode="auto">
              <a:xfrm>
                <a:off x="2474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Line 120"/>
              <p:cNvSpPr>
                <a:spLocks noChangeShapeType="1"/>
              </p:cNvSpPr>
              <p:nvPr/>
            </p:nvSpPr>
            <p:spPr bwMode="auto">
              <a:xfrm>
                <a:off x="2788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Rectangle 121"/>
              <p:cNvSpPr>
                <a:spLocks noChangeArrowheads="1"/>
              </p:cNvSpPr>
              <p:nvPr/>
            </p:nvSpPr>
            <p:spPr bwMode="auto">
              <a:xfrm>
                <a:off x="2788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Line 122"/>
              <p:cNvSpPr>
                <a:spLocks noChangeShapeType="1"/>
              </p:cNvSpPr>
              <p:nvPr/>
            </p:nvSpPr>
            <p:spPr bwMode="auto">
              <a:xfrm>
                <a:off x="3102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Rectangle 123"/>
              <p:cNvSpPr>
                <a:spLocks noChangeArrowheads="1"/>
              </p:cNvSpPr>
              <p:nvPr/>
            </p:nvSpPr>
            <p:spPr bwMode="auto">
              <a:xfrm>
                <a:off x="3102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Line 124"/>
              <p:cNvSpPr>
                <a:spLocks noChangeShapeType="1"/>
              </p:cNvSpPr>
              <p:nvPr/>
            </p:nvSpPr>
            <p:spPr bwMode="auto">
              <a:xfrm>
                <a:off x="3613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Rectangle 125"/>
              <p:cNvSpPr>
                <a:spLocks noChangeArrowheads="1"/>
              </p:cNvSpPr>
              <p:nvPr/>
            </p:nvSpPr>
            <p:spPr bwMode="auto">
              <a:xfrm>
                <a:off x="3613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Line 126"/>
              <p:cNvSpPr>
                <a:spLocks noChangeShapeType="1"/>
              </p:cNvSpPr>
              <p:nvPr/>
            </p:nvSpPr>
            <p:spPr bwMode="auto">
              <a:xfrm>
                <a:off x="3927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Rectangle 127"/>
              <p:cNvSpPr>
                <a:spLocks noChangeArrowheads="1"/>
              </p:cNvSpPr>
              <p:nvPr/>
            </p:nvSpPr>
            <p:spPr bwMode="auto">
              <a:xfrm>
                <a:off x="3927" y="819"/>
                <a:ext cx="3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Line 128"/>
              <p:cNvSpPr>
                <a:spLocks noChangeShapeType="1"/>
              </p:cNvSpPr>
              <p:nvPr/>
            </p:nvSpPr>
            <p:spPr bwMode="auto">
              <a:xfrm>
                <a:off x="4240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Rectangle 129"/>
              <p:cNvSpPr>
                <a:spLocks noChangeArrowheads="1"/>
              </p:cNvSpPr>
              <p:nvPr/>
            </p:nvSpPr>
            <p:spPr bwMode="auto">
              <a:xfrm>
                <a:off x="4240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Line 130"/>
              <p:cNvSpPr>
                <a:spLocks noChangeShapeType="1"/>
              </p:cNvSpPr>
              <p:nvPr/>
            </p:nvSpPr>
            <p:spPr bwMode="auto">
              <a:xfrm>
                <a:off x="4418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Rectangle 131"/>
              <p:cNvSpPr>
                <a:spLocks noChangeArrowheads="1"/>
              </p:cNvSpPr>
              <p:nvPr/>
            </p:nvSpPr>
            <p:spPr bwMode="auto">
              <a:xfrm>
                <a:off x="4418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132"/>
              <p:cNvSpPr>
                <a:spLocks noChangeShapeType="1"/>
              </p:cNvSpPr>
              <p:nvPr/>
            </p:nvSpPr>
            <p:spPr bwMode="auto">
              <a:xfrm>
                <a:off x="4577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Rectangle 133"/>
              <p:cNvSpPr>
                <a:spLocks noChangeArrowheads="1"/>
              </p:cNvSpPr>
              <p:nvPr/>
            </p:nvSpPr>
            <p:spPr bwMode="auto">
              <a:xfrm>
                <a:off x="4577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Line 134"/>
              <p:cNvSpPr>
                <a:spLocks noChangeShapeType="1"/>
              </p:cNvSpPr>
              <p:nvPr/>
            </p:nvSpPr>
            <p:spPr bwMode="auto">
              <a:xfrm>
                <a:off x="983" y="1015"/>
                <a:ext cx="117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Rectangle 135"/>
              <p:cNvSpPr>
                <a:spLocks noChangeArrowheads="1"/>
              </p:cNvSpPr>
              <p:nvPr/>
            </p:nvSpPr>
            <p:spPr bwMode="auto">
              <a:xfrm>
                <a:off x="983" y="1015"/>
                <a:ext cx="117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Line 136"/>
              <p:cNvSpPr>
                <a:spLocks noChangeShapeType="1"/>
              </p:cNvSpPr>
              <p:nvPr/>
            </p:nvSpPr>
            <p:spPr bwMode="auto">
              <a:xfrm>
                <a:off x="2165" y="1015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Rectangle 137"/>
              <p:cNvSpPr>
                <a:spLocks noChangeArrowheads="1"/>
              </p:cNvSpPr>
              <p:nvPr/>
            </p:nvSpPr>
            <p:spPr bwMode="auto">
              <a:xfrm>
                <a:off x="2165" y="1015"/>
                <a:ext cx="11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Line 138"/>
              <p:cNvSpPr>
                <a:spLocks noChangeShapeType="1"/>
              </p:cNvSpPr>
              <p:nvPr/>
            </p:nvSpPr>
            <p:spPr bwMode="auto">
              <a:xfrm>
                <a:off x="983" y="1116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Rectangle 139"/>
              <p:cNvSpPr>
                <a:spLocks noChangeArrowheads="1"/>
              </p:cNvSpPr>
              <p:nvPr/>
            </p:nvSpPr>
            <p:spPr bwMode="auto">
              <a:xfrm>
                <a:off x="983" y="1116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Line 140"/>
              <p:cNvSpPr>
                <a:spLocks noChangeShapeType="1"/>
              </p:cNvSpPr>
              <p:nvPr/>
            </p:nvSpPr>
            <p:spPr bwMode="auto">
              <a:xfrm>
                <a:off x="2165" y="1116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Rectangle 141"/>
              <p:cNvSpPr>
                <a:spLocks noChangeArrowheads="1"/>
              </p:cNvSpPr>
              <p:nvPr/>
            </p:nvSpPr>
            <p:spPr bwMode="auto">
              <a:xfrm>
                <a:off x="2165" y="1116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Line 142"/>
              <p:cNvSpPr>
                <a:spLocks noChangeShapeType="1"/>
              </p:cNvSpPr>
              <p:nvPr/>
            </p:nvSpPr>
            <p:spPr bwMode="auto">
              <a:xfrm>
                <a:off x="983" y="1217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Rectangle 143"/>
              <p:cNvSpPr>
                <a:spLocks noChangeArrowheads="1"/>
              </p:cNvSpPr>
              <p:nvPr/>
            </p:nvSpPr>
            <p:spPr bwMode="auto">
              <a:xfrm>
                <a:off x="983" y="1217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Line 144"/>
              <p:cNvSpPr>
                <a:spLocks noChangeShapeType="1"/>
              </p:cNvSpPr>
              <p:nvPr/>
            </p:nvSpPr>
            <p:spPr bwMode="auto">
              <a:xfrm>
                <a:off x="2165" y="1217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Rectangle 145"/>
              <p:cNvSpPr>
                <a:spLocks noChangeArrowheads="1"/>
              </p:cNvSpPr>
              <p:nvPr/>
            </p:nvSpPr>
            <p:spPr bwMode="auto">
              <a:xfrm>
                <a:off x="2165" y="1217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Line 146"/>
              <p:cNvSpPr>
                <a:spLocks noChangeShapeType="1"/>
              </p:cNvSpPr>
              <p:nvPr/>
            </p:nvSpPr>
            <p:spPr bwMode="auto">
              <a:xfrm>
                <a:off x="983" y="1498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Rectangle 147"/>
              <p:cNvSpPr>
                <a:spLocks noChangeArrowheads="1"/>
              </p:cNvSpPr>
              <p:nvPr/>
            </p:nvSpPr>
            <p:spPr bwMode="auto">
              <a:xfrm>
                <a:off x="983" y="1498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Line 148"/>
              <p:cNvSpPr>
                <a:spLocks noChangeShapeType="1"/>
              </p:cNvSpPr>
              <p:nvPr/>
            </p:nvSpPr>
            <p:spPr bwMode="auto">
              <a:xfrm>
                <a:off x="2165" y="1498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Rectangle 149"/>
              <p:cNvSpPr>
                <a:spLocks noChangeArrowheads="1"/>
              </p:cNvSpPr>
              <p:nvPr/>
            </p:nvSpPr>
            <p:spPr bwMode="auto">
              <a:xfrm>
                <a:off x="2165" y="1498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Line 150"/>
              <p:cNvSpPr>
                <a:spLocks noChangeShapeType="1"/>
              </p:cNvSpPr>
              <p:nvPr/>
            </p:nvSpPr>
            <p:spPr bwMode="auto">
              <a:xfrm>
                <a:off x="983" y="1600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Rectangle 151"/>
              <p:cNvSpPr>
                <a:spLocks noChangeArrowheads="1"/>
              </p:cNvSpPr>
              <p:nvPr/>
            </p:nvSpPr>
            <p:spPr bwMode="auto">
              <a:xfrm>
                <a:off x="983" y="1600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Line 152"/>
              <p:cNvSpPr>
                <a:spLocks noChangeShapeType="1"/>
              </p:cNvSpPr>
              <p:nvPr/>
            </p:nvSpPr>
            <p:spPr bwMode="auto">
              <a:xfrm>
                <a:off x="2165" y="1600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Rectangle 153"/>
              <p:cNvSpPr>
                <a:spLocks noChangeArrowheads="1"/>
              </p:cNvSpPr>
              <p:nvPr/>
            </p:nvSpPr>
            <p:spPr bwMode="auto">
              <a:xfrm>
                <a:off x="2165" y="1600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Rectangle 154"/>
              <p:cNvSpPr>
                <a:spLocks noChangeArrowheads="1"/>
              </p:cNvSpPr>
              <p:nvPr/>
            </p:nvSpPr>
            <p:spPr bwMode="auto">
              <a:xfrm>
                <a:off x="4724" y="601"/>
                <a:ext cx="8" cy="10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155"/>
              <p:cNvSpPr>
                <a:spLocks noChangeShapeType="1"/>
              </p:cNvSpPr>
              <p:nvPr/>
            </p:nvSpPr>
            <p:spPr bwMode="auto">
              <a:xfrm>
                <a:off x="980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Rectangle 156"/>
              <p:cNvSpPr>
                <a:spLocks noChangeArrowheads="1"/>
              </p:cNvSpPr>
              <p:nvPr/>
            </p:nvSpPr>
            <p:spPr bwMode="auto">
              <a:xfrm>
                <a:off x="980" y="917"/>
                <a:ext cx="3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Line 157"/>
              <p:cNvSpPr>
                <a:spLocks noChangeShapeType="1"/>
              </p:cNvSpPr>
              <p:nvPr/>
            </p:nvSpPr>
            <p:spPr bwMode="auto">
              <a:xfrm>
                <a:off x="3102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Rectangle 158"/>
              <p:cNvSpPr>
                <a:spLocks noChangeArrowheads="1"/>
              </p:cNvSpPr>
              <p:nvPr/>
            </p:nvSpPr>
            <p:spPr bwMode="auto">
              <a:xfrm>
                <a:off x="3102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Line 159"/>
              <p:cNvSpPr>
                <a:spLocks noChangeShapeType="1"/>
              </p:cNvSpPr>
              <p:nvPr/>
            </p:nvSpPr>
            <p:spPr bwMode="auto">
              <a:xfrm>
                <a:off x="4240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Rectangle 160"/>
              <p:cNvSpPr>
                <a:spLocks noChangeArrowheads="1"/>
              </p:cNvSpPr>
              <p:nvPr/>
            </p:nvSpPr>
            <p:spPr bwMode="auto">
              <a:xfrm>
                <a:off x="4240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Line 161"/>
              <p:cNvSpPr>
                <a:spLocks noChangeShapeType="1"/>
              </p:cNvSpPr>
              <p:nvPr/>
            </p:nvSpPr>
            <p:spPr bwMode="auto">
              <a:xfrm>
                <a:off x="4418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Rectangle 162"/>
              <p:cNvSpPr>
                <a:spLocks noChangeArrowheads="1"/>
              </p:cNvSpPr>
              <p:nvPr/>
            </p:nvSpPr>
            <p:spPr bwMode="auto">
              <a:xfrm>
                <a:off x="4418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Line 163"/>
              <p:cNvSpPr>
                <a:spLocks noChangeShapeType="1"/>
              </p:cNvSpPr>
              <p:nvPr/>
            </p:nvSpPr>
            <p:spPr bwMode="auto">
              <a:xfrm>
                <a:off x="4577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Rectangle 164"/>
              <p:cNvSpPr>
                <a:spLocks noChangeArrowheads="1"/>
              </p:cNvSpPr>
              <p:nvPr/>
            </p:nvSpPr>
            <p:spPr bwMode="auto">
              <a:xfrm>
                <a:off x="4577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Line 165"/>
              <p:cNvSpPr>
                <a:spLocks noChangeShapeType="1"/>
              </p:cNvSpPr>
              <p:nvPr/>
            </p:nvSpPr>
            <p:spPr bwMode="auto">
              <a:xfrm>
                <a:off x="4728" y="1604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Rectangle 166"/>
              <p:cNvSpPr>
                <a:spLocks noChangeArrowheads="1"/>
              </p:cNvSpPr>
              <p:nvPr/>
            </p:nvSpPr>
            <p:spPr bwMode="auto">
              <a:xfrm>
                <a:off x="4728" y="1604"/>
                <a:ext cx="4" cy="9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Line 167"/>
              <p:cNvSpPr>
                <a:spLocks noChangeShapeType="1"/>
              </p:cNvSpPr>
              <p:nvPr/>
            </p:nvSpPr>
            <p:spPr bwMode="auto">
              <a:xfrm>
                <a:off x="983" y="1807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Rectangle 168"/>
              <p:cNvSpPr>
                <a:spLocks noChangeArrowheads="1"/>
              </p:cNvSpPr>
              <p:nvPr/>
            </p:nvSpPr>
            <p:spPr bwMode="auto">
              <a:xfrm>
                <a:off x="983" y="1807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Line 169"/>
              <p:cNvSpPr>
                <a:spLocks noChangeShapeType="1"/>
              </p:cNvSpPr>
              <p:nvPr/>
            </p:nvSpPr>
            <p:spPr bwMode="auto">
              <a:xfrm>
                <a:off x="2165" y="1807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Rectangle 170"/>
              <p:cNvSpPr>
                <a:spLocks noChangeArrowheads="1"/>
              </p:cNvSpPr>
              <p:nvPr/>
            </p:nvSpPr>
            <p:spPr bwMode="auto">
              <a:xfrm>
                <a:off x="2165" y="1807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Line 171"/>
              <p:cNvSpPr>
                <a:spLocks noChangeShapeType="1"/>
              </p:cNvSpPr>
              <p:nvPr/>
            </p:nvSpPr>
            <p:spPr bwMode="auto">
              <a:xfrm>
                <a:off x="983" y="1908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Rectangle 172"/>
              <p:cNvSpPr>
                <a:spLocks noChangeArrowheads="1"/>
              </p:cNvSpPr>
              <p:nvPr/>
            </p:nvSpPr>
            <p:spPr bwMode="auto">
              <a:xfrm>
                <a:off x="983" y="1908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Line 173"/>
              <p:cNvSpPr>
                <a:spLocks noChangeShapeType="1"/>
              </p:cNvSpPr>
              <p:nvPr/>
            </p:nvSpPr>
            <p:spPr bwMode="auto">
              <a:xfrm>
                <a:off x="2165" y="1908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Rectangle 174"/>
              <p:cNvSpPr>
                <a:spLocks noChangeArrowheads="1"/>
              </p:cNvSpPr>
              <p:nvPr/>
            </p:nvSpPr>
            <p:spPr bwMode="auto">
              <a:xfrm>
                <a:off x="2165" y="1908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Line 175"/>
              <p:cNvSpPr>
                <a:spLocks noChangeShapeType="1"/>
              </p:cNvSpPr>
              <p:nvPr/>
            </p:nvSpPr>
            <p:spPr bwMode="auto">
              <a:xfrm>
                <a:off x="983" y="2010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Rectangle 176"/>
              <p:cNvSpPr>
                <a:spLocks noChangeArrowheads="1"/>
              </p:cNvSpPr>
              <p:nvPr/>
            </p:nvSpPr>
            <p:spPr bwMode="auto">
              <a:xfrm>
                <a:off x="983" y="2010"/>
                <a:ext cx="117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Line 177"/>
              <p:cNvSpPr>
                <a:spLocks noChangeShapeType="1"/>
              </p:cNvSpPr>
              <p:nvPr/>
            </p:nvSpPr>
            <p:spPr bwMode="auto">
              <a:xfrm>
                <a:off x="2165" y="2010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Rectangle 178"/>
              <p:cNvSpPr>
                <a:spLocks noChangeArrowheads="1"/>
              </p:cNvSpPr>
              <p:nvPr/>
            </p:nvSpPr>
            <p:spPr bwMode="auto">
              <a:xfrm>
                <a:off x="2165" y="2010"/>
                <a:ext cx="11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Line 179"/>
              <p:cNvSpPr>
                <a:spLocks noChangeShapeType="1"/>
              </p:cNvSpPr>
              <p:nvPr/>
            </p:nvSpPr>
            <p:spPr bwMode="auto">
              <a:xfrm>
                <a:off x="983" y="2111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Rectangle 180"/>
              <p:cNvSpPr>
                <a:spLocks noChangeArrowheads="1"/>
              </p:cNvSpPr>
              <p:nvPr/>
            </p:nvSpPr>
            <p:spPr bwMode="auto">
              <a:xfrm>
                <a:off x="983" y="2111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Line 181"/>
              <p:cNvSpPr>
                <a:spLocks noChangeShapeType="1"/>
              </p:cNvSpPr>
              <p:nvPr/>
            </p:nvSpPr>
            <p:spPr bwMode="auto">
              <a:xfrm>
                <a:off x="2165" y="2111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Rectangle 182"/>
              <p:cNvSpPr>
                <a:spLocks noChangeArrowheads="1"/>
              </p:cNvSpPr>
              <p:nvPr/>
            </p:nvSpPr>
            <p:spPr bwMode="auto">
              <a:xfrm>
                <a:off x="2165" y="2111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983" y="2392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Rectangle 184"/>
              <p:cNvSpPr>
                <a:spLocks noChangeArrowheads="1"/>
              </p:cNvSpPr>
              <p:nvPr/>
            </p:nvSpPr>
            <p:spPr bwMode="auto">
              <a:xfrm>
                <a:off x="983" y="2392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2165" y="2392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Rectangle 186"/>
              <p:cNvSpPr>
                <a:spLocks noChangeArrowheads="1"/>
              </p:cNvSpPr>
              <p:nvPr/>
            </p:nvSpPr>
            <p:spPr bwMode="auto">
              <a:xfrm>
                <a:off x="2165" y="2392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Line 187"/>
              <p:cNvSpPr>
                <a:spLocks noChangeShapeType="1"/>
              </p:cNvSpPr>
              <p:nvPr/>
            </p:nvSpPr>
            <p:spPr bwMode="auto">
              <a:xfrm>
                <a:off x="983" y="2493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Rectangle 188"/>
              <p:cNvSpPr>
                <a:spLocks noChangeArrowheads="1"/>
              </p:cNvSpPr>
              <p:nvPr/>
            </p:nvSpPr>
            <p:spPr bwMode="auto">
              <a:xfrm>
                <a:off x="983" y="2493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Line 189"/>
              <p:cNvSpPr>
                <a:spLocks noChangeShapeType="1"/>
              </p:cNvSpPr>
              <p:nvPr/>
            </p:nvSpPr>
            <p:spPr bwMode="auto">
              <a:xfrm>
                <a:off x="2165" y="2493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Rectangle 190"/>
              <p:cNvSpPr>
                <a:spLocks noChangeArrowheads="1"/>
              </p:cNvSpPr>
              <p:nvPr/>
            </p:nvSpPr>
            <p:spPr bwMode="auto">
              <a:xfrm>
                <a:off x="2165" y="2493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Line 191"/>
              <p:cNvSpPr>
                <a:spLocks noChangeShapeType="1"/>
              </p:cNvSpPr>
              <p:nvPr/>
            </p:nvSpPr>
            <p:spPr bwMode="auto">
              <a:xfrm>
                <a:off x="983" y="2595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Rectangle 192"/>
              <p:cNvSpPr>
                <a:spLocks noChangeArrowheads="1"/>
              </p:cNvSpPr>
              <p:nvPr/>
            </p:nvSpPr>
            <p:spPr bwMode="auto">
              <a:xfrm>
                <a:off x="983" y="2595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Line 193"/>
              <p:cNvSpPr>
                <a:spLocks noChangeShapeType="1"/>
              </p:cNvSpPr>
              <p:nvPr/>
            </p:nvSpPr>
            <p:spPr bwMode="auto">
              <a:xfrm>
                <a:off x="2165" y="2595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Rectangle 194"/>
              <p:cNvSpPr>
                <a:spLocks noChangeArrowheads="1"/>
              </p:cNvSpPr>
              <p:nvPr/>
            </p:nvSpPr>
            <p:spPr bwMode="auto">
              <a:xfrm>
                <a:off x="2165" y="2595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Line 195"/>
              <p:cNvSpPr>
                <a:spLocks noChangeShapeType="1"/>
              </p:cNvSpPr>
              <p:nvPr/>
            </p:nvSpPr>
            <p:spPr bwMode="auto">
              <a:xfrm>
                <a:off x="983" y="2696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Rectangle 196"/>
              <p:cNvSpPr>
                <a:spLocks noChangeArrowheads="1"/>
              </p:cNvSpPr>
              <p:nvPr/>
            </p:nvSpPr>
            <p:spPr bwMode="auto">
              <a:xfrm>
                <a:off x="983" y="2696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Line 197"/>
              <p:cNvSpPr>
                <a:spLocks noChangeShapeType="1"/>
              </p:cNvSpPr>
              <p:nvPr/>
            </p:nvSpPr>
            <p:spPr bwMode="auto">
              <a:xfrm>
                <a:off x="2165" y="2696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Rectangle 198"/>
              <p:cNvSpPr>
                <a:spLocks noChangeArrowheads="1"/>
              </p:cNvSpPr>
              <p:nvPr/>
            </p:nvSpPr>
            <p:spPr bwMode="auto">
              <a:xfrm>
                <a:off x="2165" y="2696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Line 199"/>
              <p:cNvSpPr>
                <a:spLocks noChangeShapeType="1"/>
              </p:cNvSpPr>
              <p:nvPr/>
            </p:nvSpPr>
            <p:spPr bwMode="auto">
              <a:xfrm>
                <a:off x="983" y="2798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Rectangle 200"/>
              <p:cNvSpPr>
                <a:spLocks noChangeArrowheads="1"/>
              </p:cNvSpPr>
              <p:nvPr/>
            </p:nvSpPr>
            <p:spPr bwMode="auto">
              <a:xfrm>
                <a:off x="983" y="2798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201"/>
              <p:cNvSpPr>
                <a:spLocks noChangeShapeType="1"/>
              </p:cNvSpPr>
              <p:nvPr/>
            </p:nvSpPr>
            <p:spPr bwMode="auto">
              <a:xfrm>
                <a:off x="2165" y="2798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Rectangle 202"/>
              <p:cNvSpPr>
                <a:spLocks noChangeArrowheads="1"/>
              </p:cNvSpPr>
              <p:nvPr/>
            </p:nvSpPr>
            <p:spPr bwMode="auto">
              <a:xfrm>
                <a:off x="2165" y="2798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Line 203"/>
              <p:cNvSpPr>
                <a:spLocks noChangeShapeType="1"/>
              </p:cNvSpPr>
              <p:nvPr/>
            </p:nvSpPr>
            <p:spPr bwMode="auto">
              <a:xfrm>
                <a:off x="983" y="2899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Rectangle 204"/>
              <p:cNvSpPr>
                <a:spLocks noChangeArrowheads="1"/>
              </p:cNvSpPr>
              <p:nvPr/>
            </p:nvSpPr>
            <p:spPr bwMode="auto">
              <a:xfrm>
                <a:off x="983" y="2899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Rectangle 5"/>
              <p:cNvSpPr>
                <a:spLocks noChangeArrowheads="1"/>
              </p:cNvSpPr>
              <p:nvPr/>
            </p:nvSpPr>
            <p:spPr bwMode="auto">
              <a:xfrm flipV="1">
                <a:off x="532" y="1709"/>
                <a:ext cx="4163" cy="29"/>
              </a:xfrm>
              <a:prstGeom prst="rect">
                <a:avLst/>
              </a:prstGeom>
              <a:solidFill>
                <a:srgbClr val="C5D9F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E96667"/>
                  </a:solidFill>
                </a:endParaRPr>
              </a:p>
            </p:txBody>
          </p:sp>
        </p:grpSp>
        <p:sp>
          <p:nvSpPr>
            <p:cNvPr id="13" name="Line 206"/>
            <p:cNvSpPr>
              <a:spLocks noChangeShapeType="1"/>
            </p:cNvSpPr>
            <p:nvPr/>
          </p:nvSpPr>
          <p:spPr bwMode="auto">
            <a:xfrm>
              <a:off x="2165" y="2899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207"/>
            <p:cNvSpPr>
              <a:spLocks noChangeArrowheads="1"/>
            </p:cNvSpPr>
            <p:nvPr/>
          </p:nvSpPr>
          <p:spPr bwMode="auto">
            <a:xfrm>
              <a:off x="2165" y="2899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08"/>
            <p:cNvSpPr>
              <a:spLocks noChangeShapeType="1"/>
            </p:cNvSpPr>
            <p:nvPr/>
          </p:nvSpPr>
          <p:spPr bwMode="auto">
            <a:xfrm>
              <a:off x="983" y="3001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209"/>
            <p:cNvSpPr>
              <a:spLocks noChangeArrowheads="1"/>
            </p:cNvSpPr>
            <p:nvPr/>
          </p:nvSpPr>
          <p:spPr bwMode="auto">
            <a:xfrm>
              <a:off x="983" y="3001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10"/>
            <p:cNvSpPr>
              <a:spLocks noChangeShapeType="1"/>
            </p:cNvSpPr>
            <p:nvPr/>
          </p:nvSpPr>
          <p:spPr bwMode="auto">
            <a:xfrm>
              <a:off x="2165" y="3001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211"/>
            <p:cNvSpPr>
              <a:spLocks noChangeArrowheads="1"/>
            </p:cNvSpPr>
            <p:nvPr/>
          </p:nvSpPr>
          <p:spPr bwMode="auto">
            <a:xfrm>
              <a:off x="2165" y="3001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12"/>
            <p:cNvSpPr>
              <a:spLocks noChangeShapeType="1"/>
            </p:cNvSpPr>
            <p:nvPr/>
          </p:nvSpPr>
          <p:spPr bwMode="auto">
            <a:xfrm>
              <a:off x="983" y="3102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213"/>
            <p:cNvSpPr>
              <a:spLocks noChangeArrowheads="1"/>
            </p:cNvSpPr>
            <p:nvPr/>
          </p:nvSpPr>
          <p:spPr bwMode="auto">
            <a:xfrm>
              <a:off x="983" y="3102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214"/>
            <p:cNvSpPr>
              <a:spLocks noChangeShapeType="1"/>
            </p:cNvSpPr>
            <p:nvPr/>
          </p:nvSpPr>
          <p:spPr bwMode="auto">
            <a:xfrm>
              <a:off x="2165" y="3102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15"/>
            <p:cNvSpPr>
              <a:spLocks noChangeArrowheads="1"/>
            </p:cNvSpPr>
            <p:nvPr/>
          </p:nvSpPr>
          <p:spPr bwMode="auto">
            <a:xfrm>
              <a:off x="2165" y="3102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6"/>
            <p:cNvSpPr>
              <a:spLocks noChangeShapeType="1"/>
            </p:cNvSpPr>
            <p:nvPr/>
          </p:nvSpPr>
          <p:spPr bwMode="auto">
            <a:xfrm>
              <a:off x="980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217"/>
            <p:cNvSpPr>
              <a:spLocks noChangeArrowheads="1"/>
            </p:cNvSpPr>
            <p:nvPr/>
          </p:nvSpPr>
          <p:spPr bwMode="auto">
            <a:xfrm>
              <a:off x="980" y="1709"/>
              <a:ext cx="3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8"/>
            <p:cNvSpPr>
              <a:spLocks noChangeShapeType="1"/>
            </p:cNvSpPr>
            <p:nvPr/>
          </p:nvSpPr>
          <p:spPr bwMode="auto">
            <a:xfrm>
              <a:off x="2474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219"/>
            <p:cNvSpPr>
              <a:spLocks noChangeArrowheads="1"/>
            </p:cNvSpPr>
            <p:nvPr/>
          </p:nvSpPr>
          <p:spPr bwMode="auto">
            <a:xfrm>
              <a:off x="2474" y="917"/>
              <a:ext cx="4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0"/>
            <p:cNvSpPr>
              <a:spLocks noChangeShapeType="1"/>
            </p:cNvSpPr>
            <p:nvPr/>
          </p:nvSpPr>
          <p:spPr bwMode="auto">
            <a:xfrm>
              <a:off x="2788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221"/>
            <p:cNvSpPr>
              <a:spLocks noChangeArrowheads="1"/>
            </p:cNvSpPr>
            <p:nvPr/>
          </p:nvSpPr>
          <p:spPr bwMode="auto">
            <a:xfrm>
              <a:off x="2788" y="917"/>
              <a:ext cx="4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2"/>
            <p:cNvSpPr>
              <a:spLocks noChangeShapeType="1"/>
            </p:cNvSpPr>
            <p:nvPr/>
          </p:nvSpPr>
          <p:spPr bwMode="auto">
            <a:xfrm>
              <a:off x="3102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223"/>
            <p:cNvSpPr>
              <a:spLocks noChangeArrowheads="1"/>
            </p:cNvSpPr>
            <p:nvPr/>
          </p:nvSpPr>
          <p:spPr bwMode="auto">
            <a:xfrm>
              <a:off x="3102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4"/>
            <p:cNvSpPr>
              <a:spLocks noChangeShapeType="1"/>
            </p:cNvSpPr>
            <p:nvPr/>
          </p:nvSpPr>
          <p:spPr bwMode="auto">
            <a:xfrm>
              <a:off x="3613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225"/>
            <p:cNvSpPr>
              <a:spLocks noChangeArrowheads="1"/>
            </p:cNvSpPr>
            <p:nvPr/>
          </p:nvSpPr>
          <p:spPr bwMode="auto">
            <a:xfrm>
              <a:off x="3613" y="917"/>
              <a:ext cx="4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26"/>
            <p:cNvSpPr>
              <a:spLocks noChangeShapeType="1"/>
            </p:cNvSpPr>
            <p:nvPr/>
          </p:nvSpPr>
          <p:spPr bwMode="auto">
            <a:xfrm>
              <a:off x="3927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27"/>
            <p:cNvSpPr>
              <a:spLocks noChangeArrowheads="1"/>
            </p:cNvSpPr>
            <p:nvPr/>
          </p:nvSpPr>
          <p:spPr bwMode="auto">
            <a:xfrm>
              <a:off x="3927" y="917"/>
              <a:ext cx="3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28"/>
            <p:cNvSpPr>
              <a:spLocks noChangeShapeType="1"/>
            </p:cNvSpPr>
            <p:nvPr/>
          </p:nvSpPr>
          <p:spPr bwMode="auto">
            <a:xfrm>
              <a:off x="4240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229"/>
            <p:cNvSpPr>
              <a:spLocks noChangeArrowheads="1"/>
            </p:cNvSpPr>
            <p:nvPr/>
          </p:nvSpPr>
          <p:spPr bwMode="auto">
            <a:xfrm>
              <a:off x="4240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0"/>
            <p:cNvSpPr>
              <a:spLocks noChangeShapeType="1"/>
            </p:cNvSpPr>
            <p:nvPr/>
          </p:nvSpPr>
          <p:spPr bwMode="auto">
            <a:xfrm>
              <a:off x="4418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231"/>
            <p:cNvSpPr>
              <a:spLocks noChangeArrowheads="1"/>
            </p:cNvSpPr>
            <p:nvPr/>
          </p:nvSpPr>
          <p:spPr bwMode="auto">
            <a:xfrm>
              <a:off x="4418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2"/>
            <p:cNvSpPr>
              <a:spLocks noChangeShapeType="1"/>
            </p:cNvSpPr>
            <p:nvPr/>
          </p:nvSpPr>
          <p:spPr bwMode="auto">
            <a:xfrm>
              <a:off x="4577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33"/>
            <p:cNvSpPr>
              <a:spLocks noChangeArrowheads="1"/>
            </p:cNvSpPr>
            <p:nvPr/>
          </p:nvSpPr>
          <p:spPr bwMode="auto">
            <a:xfrm>
              <a:off x="4577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4"/>
            <p:cNvSpPr>
              <a:spLocks noChangeShapeType="1"/>
            </p:cNvSpPr>
            <p:nvPr/>
          </p:nvSpPr>
          <p:spPr bwMode="auto">
            <a:xfrm>
              <a:off x="983" y="3309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235"/>
            <p:cNvSpPr>
              <a:spLocks noChangeArrowheads="1"/>
            </p:cNvSpPr>
            <p:nvPr/>
          </p:nvSpPr>
          <p:spPr bwMode="auto">
            <a:xfrm>
              <a:off x="983" y="3309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36"/>
            <p:cNvSpPr>
              <a:spLocks noChangeShapeType="1"/>
            </p:cNvSpPr>
            <p:nvPr/>
          </p:nvSpPr>
          <p:spPr bwMode="auto">
            <a:xfrm>
              <a:off x="2165" y="3309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Rectangle 237"/>
            <p:cNvSpPr>
              <a:spLocks noChangeArrowheads="1"/>
            </p:cNvSpPr>
            <p:nvPr/>
          </p:nvSpPr>
          <p:spPr bwMode="auto">
            <a:xfrm>
              <a:off x="2165" y="3309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38"/>
            <p:cNvSpPr>
              <a:spLocks noChangeShapeType="1"/>
            </p:cNvSpPr>
            <p:nvPr/>
          </p:nvSpPr>
          <p:spPr bwMode="auto">
            <a:xfrm>
              <a:off x="3303" y="3309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Rectangle 239"/>
            <p:cNvSpPr>
              <a:spLocks noChangeArrowheads="1"/>
            </p:cNvSpPr>
            <p:nvPr/>
          </p:nvSpPr>
          <p:spPr bwMode="auto">
            <a:xfrm>
              <a:off x="3303" y="3309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240"/>
            <p:cNvSpPr>
              <a:spLocks noChangeShapeType="1"/>
            </p:cNvSpPr>
            <p:nvPr/>
          </p:nvSpPr>
          <p:spPr bwMode="auto">
            <a:xfrm>
              <a:off x="4732" y="3309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Rectangle 241"/>
            <p:cNvSpPr>
              <a:spLocks noChangeArrowheads="1"/>
            </p:cNvSpPr>
            <p:nvPr/>
          </p:nvSpPr>
          <p:spPr bwMode="auto">
            <a:xfrm>
              <a:off x="4732" y="3309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42"/>
            <p:cNvSpPr>
              <a:spLocks noChangeShapeType="1"/>
            </p:cNvSpPr>
            <p:nvPr/>
          </p:nvSpPr>
          <p:spPr bwMode="auto">
            <a:xfrm>
              <a:off x="983" y="3410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243"/>
            <p:cNvSpPr>
              <a:spLocks noChangeArrowheads="1"/>
            </p:cNvSpPr>
            <p:nvPr/>
          </p:nvSpPr>
          <p:spPr bwMode="auto">
            <a:xfrm>
              <a:off x="983" y="3410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44"/>
            <p:cNvSpPr>
              <a:spLocks noChangeShapeType="1"/>
            </p:cNvSpPr>
            <p:nvPr/>
          </p:nvSpPr>
          <p:spPr bwMode="auto">
            <a:xfrm>
              <a:off x="2165" y="3410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245"/>
            <p:cNvSpPr>
              <a:spLocks noChangeArrowheads="1"/>
            </p:cNvSpPr>
            <p:nvPr/>
          </p:nvSpPr>
          <p:spPr bwMode="auto">
            <a:xfrm>
              <a:off x="2165" y="3410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46"/>
            <p:cNvSpPr>
              <a:spLocks noChangeShapeType="1"/>
            </p:cNvSpPr>
            <p:nvPr/>
          </p:nvSpPr>
          <p:spPr bwMode="auto">
            <a:xfrm>
              <a:off x="3303" y="3410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247"/>
            <p:cNvSpPr>
              <a:spLocks noChangeArrowheads="1"/>
            </p:cNvSpPr>
            <p:nvPr/>
          </p:nvSpPr>
          <p:spPr bwMode="auto">
            <a:xfrm>
              <a:off x="3303" y="3410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248"/>
            <p:cNvSpPr>
              <a:spLocks noChangeShapeType="1"/>
            </p:cNvSpPr>
            <p:nvPr/>
          </p:nvSpPr>
          <p:spPr bwMode="auto">
            <a:xfrm>
              <a:off x="4732" y="3410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249"/>
            <p:cNvSpPr>
              <a:spLocks noChangeArrowheads="1"/>
            </p:cNvSpPr>
            <p:nvPr/>
          </p:nvSpPr>
          <p:spPr bwMode="auto">
            <a:xfrm>
              <a:off x="4732" y="3410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50"/>
            <p:cNvSpPr>
              <a:spLocks noChangeShapeType="1"/>
            </p:cNvSpPr>
            <p:nvPr/>
          </p:nvSpPr>
          <p:spPr bwMode="auto">
            <a:xfrm>
              <a:off x="983" y="3512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251"/>
            <p:cNvSpPr>
              <a:spLocks noChangeArrowheads="1"/>
            </p:cNvSpPr>
            <p:nvPr/>
          </p:nvSpPr>
          <p:spPr bwMode="auto">
            <a:xfrm>
              <a:off x="983" y="3512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252"/>
            <p:cNvSpPr>
              <a:spLocks noChangeShapeType="1"/>
            </p:cNvSpPr>
            <p:nvPr/>
          </p:nvSpPr>
          <p:spPr bwMode="auto">
            <a:xfrm>
              <a:off x="2165" y="3512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Rectangle 253"/>
            <p:cNvSpPr>
              <a:spLocks noChangeArrowheads="1"/>
            </p:cNvSpPr>
            <p:nvPr/>
          </p:nvSpPr>
          <p:spPr bwMode="auto">
            <a:xfrm>
              <a:off x="2165" y="3512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4"/>
            <p:cNvSpPr>
              <a:spLocks noChangeShapeType="1"/>
            </p:cNvSpPr>
            <p:nvPr/>
          </p:nvSpPr>
          <p:spPr bwMode="auto">
            <a:xfrm>
              <a:off x="3303" y="3512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Rectangle 255"/>
            <p:cNvSpPr>
              <a:spLocks noChangeArrowheads="1"/>
            </p:cNvSpPr>
            <p:nvPr/>
          </p:nvSpPr>
          <p:spPr bwMode="auto">
            <a:xfrm>
              <a:off x="3303" y="3512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6"/>
            <p:cNvSpPr>
              <a:spLocks noChangeShapeType="1"/>
            </p:cNvSpPr>
            <p:nvPr/>
          </p:nvSpPr>
          <p:spPr bwMode="auto">
            <a:xfrm>
              <a:off x="4732" y="3512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Rectangle 257"/>
            <p:cNvSpPr>
              <a:spLocks noChangeArrowheads="1"/>
            </p:cNvSpPr>
            <p:nvPr/>
          </p:nvSpPr>
          <p:spPr bwMode="auto">
            <a:xfrm>
              <a:off x="4732" y="3512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58"/>
            <p:cNvSpPr>
              <a:spLocks noChangeShapeType="1"/>
            </p:cNvSpPr>
            <p:nvPr/>
          </p:nvSpPr>
          <p:spPr bwMode="auto">
            <a:xfrm>
              <a:off x="983" y="3613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Rectangle 259"/>
            <p:cNvSpPr>
              <a:spLocks noChangeArrowheads="1"/>
            </p:cNvSpPr>
            <p:nvPr/>
          </p:nvSpPr>
          <p:spPr bwMode="auto">
            <a:xfrm>
              <a:off x="983" y="3613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260"/>
            <p:cNvSpPr>
              <a:spLocks noChangeShapeType="1"/>
            </p:cNvSpPr>
            <p:nvPr/>
          </p:nvSpPr>
          <p:spPr bwMode="auto">
            <a:xfrm>
              <a:off x="2165" y="3613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Rectangle 261"/>
            <p:cNvSpPr>
              <a:spLocks noChangeArrowheads="1"/>
            </p:cNvSpPr>
            <p:nvPr/>
          </p:nvSpPr>
          <p:spPr bwMode="auto">
            <a:xfrm>
              <a:off x="2165" y="3613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262"/>
            <p:cNvSpPr>
              <a:spLocks noChangeShapeType="1"/>
            </p:cNvSpPr>
            <p:nvPr/>
          </p:nvSpPr>
          <p:spPr bwMode="auto">
            <a:xfrm>
              <a:off x="3303" y="3613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263"/>
            <p:cNvSpPr>
              <a:spLocks noChangeArrowheads="1"/>
            </p:cNvSpPr>
            <p:nvPr/>
          </p:nvSpPr>
          <p:spPr bwMode="auto">
            <a:xfrm>
              <a:off x="3303" y="3613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4"/>
            <p:cNvSpPr>
              <a:spLocks noChangeShapeType="1"/>
            </p:cNvSpPr>
            <p:nvPr/>
          </p:nvSpPr>
          <p:spPr bwMode="auto">
            <a:xfrm>
              <a:off x="4732" y="3613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Rectangle 265"/>
            <p:cNvSpPr>
              <a:spLocks noChangeArrowheads="1"/>
            </p:cNvSpPr>
            <p:nvPr/>
          </p:nvSpPr>
          <p:spPr bwMode="auto">
            <a:xfrm>
              <a:off x="4732" y="3613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6"/>
            <p:cNvSpPr>
              <a:spLocks noChangeShapeType="1"/>
            </p:cNvSpPr>
            <p:nvPr/>
          </p:nvSpPr>
          <p:spPr bwMode="auto">
            <a:xfrm>
              <a:off x="983" y="3715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Rectangle 267"/>
            <p:cNvSpPr>
              <a:spLocks noChangeArrowheads="1"/>
            </p:cNvSpPr>
            <p:nvPr/>
          </p:nvSpPr>
          <p:spPr bwMode="auto">
            <a:xfrm>
              <a:off x="983" y="3715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268"/>
            <p:cNvSpPr>
              <a:spLocks noChangeShapeType="1"/>
            </p:cNvSpPr>
            <p:nvPr/>
          </p:nvSpPr>
          <p:spPr bwMode="auto">
            <a:xfrm>
              <a:off x="2165" y="3715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Rectangle 269"/>
            <p:cNvSpPr>
              <a:spLocks noChangeArrowheads="1"/>
            </p:cNvSpPr>
            <p:nvPr/>
          </p:nvSpPr>
          <p:spPr bwMode="auto">
            <a:xfrm>
              <a:off x="2165" y="3715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270"/>
            <p:cNvSpPr>
              <a:spLocks noChangeShapeType="1"/>
            </p:cNvSpPr>
            <p:nvPr/>
          </p:nvSpPr>
          <p:spPr bwMode="auto">
            <a:xfrm>
              <a:off x="3303" y="3715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Rectangle 271"/>
            <p:cNvSpPr>
              <a:spLocks noChangeArrowheads="1"/>
            </p:cNvSpPr>
            <p:nvPr/>
          </p:nvSpPr>
          <p:spPr bwMode="auto">
            <a:xfrm>
              <a:off x="3303" y="3715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272"/>
            <p:cNvSpPr>
              <a:spLocks noChangeShapeType="1"/>
            </p:cNvSpPr>
            <p:nvPr/>
          </p:nvSpPr>
          <p:spPr bwMode="auto">
            <a:xfrm>
              <a:off x="4732" y="3715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Rectangle 273"/>
            <p:cNvSpPr>
              <a:spLocks noChangeArrowheads="1"/>
            </p:cNvSpPr>
            <p:nvPr/>
          </p:nvSpPr>
          <p:spPr bwMode="auto">
            <a:xfrm>
              <a:off x="4732" y="3715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Rectangle 274"/>
            <p:cNvSpPr>
              <a:spLocks noChangeArrowheads="1"/>
            </p:cNvSpPr>
            <p:nvPr/>
          </p:nvSpPr>
          <p:spPr bwMode="auto">
            <a:xfrm>
              <a:off x="2157" y="593"/>
              <a:ext cx="8" cy="32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275"/>
            <p:cNvSpPr>
              <a:spLocks noChangeArrowheads="1"/>
            </p:cNvSpPr>
            <p:nvPr/>
          </p:nvSpPr>
          <p:spPr bwMode="auto">
            <a:xfrm>
              <a:off x="3295" y="601"/>
              <a:ext cx="8" cy="3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Rectangle 276"/>
            <p:cNvSpPr>
              <a:spLocks noChangeArrowheads="1"/>
            </p:cNvSpPr>
            <p:nvPr/>
          </p:nvSpPr>
          <p:spPr bwMode="auto">
            <a:xfrm>
              <a:off x="4724" y="1709"/>
              <a:ext cx="8" cy="21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Rectangle 277"/>
            <p:cNvSpPr>
              <a:spLocks noChangeArrowheads="1"/>
            </p:cNvSpPr>
            <p:nvPr/>
          </p:nvSpPr>
          <p:spPr bwMode="auto">
            <a:xfrm>
              <a:off x="5042" y="601"/>
              <a:ext cx="8" cy="3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Rectangle 278"/>
            <p:cNvSpPr>
              <a:spLocks noChangeArrowheads="1"/>
            </p:cNvSpPr>
            <p:nvPr/>
          </p:nvSpPr>
          <p:spPr bwMode="auto">
            <a:xfrm>
              <a:off x="5336" y="601"/>
              <a:ext cx="8" cy="3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279"/>
            <p:cNvSpPr>
              <a:spLocks noChangeShapeType="1"/>
            </p:cNvSpPr>
            <p:nvPr/>
          </p:nvSpPr>
          <p:spPr bwMode="auto">
            <a:xfrm>
              <a:off x="2474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Rectangle 280"/>
            <p:cNvSpPr>
              <a:spLocks noChangeArrowheads="1"/>
            </p:cNvSpPr>
            <p:nvPr/>
          </p:nvSpPr>
          <p:spPr bwMode="auto">
            <a:xfrm>
              <a:off x="2474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281"/>
            <p:cNvSpPr>
              <a:spLocks noChangeShapeType="1"/>
            </p:cNvSpPr>
            <p:nvPr/>
          </p:nvSpPr>
          <p:spPr bwMode="auto">
            <a:xfrm>
              <a:off x="2788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Rectangle 282"/>
            <p:cNvSpPr>
              <a:spLocks noChangeArrowheads="1"/>
            </p:cNvSpPr>
            <p:nvPr/>
          </p:nvSpPr>
          <p:spPr bwMode="auto">
            <a:xfrm>
              <a:off x="2788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283"/>
            <p:cNvSpPr>
              <a:spLocks noChangeShapeType="1"/>
            </p:cNvSpPr>
            <p:nvPr/>
          </p:nvSpPr>
          <p:spPr bwMode="auto">
            <a:xfrm>
              <a:off x="3102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Rectangle 284"/>
            <p:cNvSpPr>
              <a:spLocks noChangeArrowheads="1"/>
            </p:cNvSpPr>
            <p:nvPr/>
          </p:nvSpPr>
          <p:spPr bwMode="auto">
            <a:xfrm>
              <a:off x="3102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285"/>
            <p:cNvSpPr>
              <a:spLocks noChangeShapeType="1"/>
            </p:cNvSpPr>
            <p:nvPr/>
          </p:nvSpPr>
          <p:spPr bwMode="auto">
            <a:xfrm>
              <a:off x="3613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Rectangle 286"/>
            <p:cNvSpPr>
              <a:spLocks noChangeArrowheads="1"/>
            </p:cNvSpPr>
            <p:nvPr/>
          </p:nvSpPr>
          <p:spPr bwMode="auto">
            <a:xfrm>
              <a:off x="3613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287"/>
            <p:cNvSpPr>
              <a:spLocks noChangeShapeType="1"/>
            </p:cNvSpPr>
            <p:nvPr/>
          </p:nvSpPr>
          <p:spPr bwMode="auto">
            <a:xfrm>
              <a:off x="3927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Rectangle 288"/>
            <p:cNvSpPr>
              <a:spLocks noChangeArrowheads="1"/>
            </p:cNvSpPr>
            <p:nvPr/>
          </p:nvSpPr>
          <p:spPr bwMode="auto">
            <a:xfrm>
              <a:off x="3927" y="3211"/>
              <a:ext cx="3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289"/>
            <p:cNvSpPr>
              <a:spLocks noChangeShapeType="1"/>
            </p:cNvSpPr>
            <p:nvPr/>
          </p:nvSpPr>
          <p:spPr bwMode="auto">
            <a:xfrm>
              <a:off x="4240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Rectangle 290"/>
            <p:cNvSpPr>
              <a:spLocks noChangeArrowheads="1"/>
            </p:cNvSpPr>
            <p:nvPr/>
          </p:nvSpPr>
          <p:spPr bwMode="auto">
            <a:xfrm>
              <a:off x="4240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Line 291"/>
            <p:cNvSpPr>
              <a:spLocks noChangeShapeType="1"/>
            </p:cNvSpPr>
            <p:nvPr/>
          </p:nvSpPr>
          <p:spPr bwMode="auto">
            <a:xfrm>
              <a:off x="4418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Rectangle 292"/>
            <p:cNvSpPr>
              <a:spLocks noChangeArrowheads="1"/>
            </p:cNvSpPr>
            <p:nvPr/>
          </p:nvSpPr>
          <p:spPr bwMode="auto">
            <a:xfrm>
              <a:off x="4418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Line 293"/>
            <p:cNvSpPr>
              <a:spLocks noChangeShapeType="1"/>
            </p:cNvSpPr>
            <p:nvPr/>
          </p:nvSpPr>
          <p:spPr bwMode="auto">
            <a:xfrm>
              <a:off x="4577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Rectangle 294"/>
            <p:cNvSpPr>
              <a:spLocks noChangeArrowheads="1"/>
            </p:cNvSpPr>
            <p:nvPr/>
          </p:nvSpPr>
          <p:spPr bwMode="auto">
            <a:xfrm>
              <a:off x="4577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Rectangle 295"/>
            <p:cNvSpPr>
              <a:spLocks noChangeArrowheads="1"/>
            </p:cNvSpPr>
            <p:nvPr/>
          </p:nvSpPr>
          <p:spPr bwMode="auto">
            <a:xfrm>
              <a:off x="565" y="909"/>
              <a:ext cx="8" cy="29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Line 296"/>
            <p:cNvSpPr>
              <a:spLocks noChangeShapeType="1"/>
            </p:cNvSpPr>
            <p:nvPr/>
          </p:nvSpPr>
          <p:spPr bwMode="auto">
            <a:xfrm>
              <a:off x="980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Rectangle 297"/>
            <p:cNvSpPr>
              <a:spLocks noChangeArrowheads="1"/>
            </p:cNvSpPr>
            <p:nvPr/>
          </p:nvSpPr>
          <p:spPr bwMode="auto">
            <a:xfrm>
              <a:off x="980" y="3211"/>
              <a:ext cx="3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298"/>
            <p:cNvSpPr>
              <a:spLocks noChangeArrowheads="1"/>
            </p:cNvSpPr>
            <p:nvPr/>
          </p:nvSpPr>
          <p:spPr bwMode="auto">
            <a:xfrm>
              <a:off x="2165" y="593"/>
              <a:ext cx="31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299"/>
            <p:cNvSpPr>
              <a:spLocks noChangeShapeType="1"/>
            </p:cNvSpPr>
            <p:nvPr/>
          </p:nvSpPr>
          <p:spPr bwMode="auto">
            <a:xfrm>
              <a:off x="3303" y="816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300"/>
            <p:cNvSpPr>
              <a:spLocks noChangeArrowheads="1"/>
            </p:cNvSpPr>
            <p:nvPr/>
          </p:nvSpPr>
          <p:spPr bwMode="auto">
            <a:xfrm>
              <a:off x="3303" y="816"/>
              <a:ext cx="142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Rectangle 301"/>
            <p:cNvSpPr>
              <a:spLocks noChangeArrowheads="1"/>
            </p:cNvSpPr>
            <p:nvPr/>
          </p:nvSpPr>
          <p:spPr bwMode="auto">
            <a:xfrm>
              <a:off x="573" y="909"/>
              <a:ext cx="415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Line 302"/>
            <p:cNvSpPr>
              <a:spLocks noChangeShapeType="1"/>
            </p:cNvSpPr>
            <p:nvPr/>
          </p:nvSpPr>
          <p:spPr bwMode="auto">
            <a:xfrm>
              <a:off x="3303" y="1015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Rectangle 303"/>
            <p:cNvSpPr>
              <a:spLocks noChangeArrowheads="1"/>
            </p:cNvSpPr>
            <p:nvPr/>
          </p:nvSpPr>
          <p:spPr bwMode="auto">
            <a:xfrm>
              <a:off x="3303" y="1015"/>
              <a:ext cx="142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304"/>
            <p:cNvSpPr>
              <a:spLocks noChangeShapeType="1"/>
            </p:cNvSpPr>
            <p:nvPr/>
          </p:nvSpPr>
          <p:spPr bwMode="auto">
            <a:xfrm>
              <a:off x="3303" y="1116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Rectangle 305"/>
            <p:cNvSpPr>
              <a:spLocks noChangeArrowheads="1"/>
            </p:cNvSpPr>
            <p:nvPr/>
          </p:nvSpPr>
          <p:spPr bwMode="auto">
            <a:xfrm>
              <a:off x="3303" y="1116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306"/>
            <p:cNvSpPr>
              <a:spLocks noChangeShapeType="1"/>
            </p:cNvSpPr>
            <p:nvPr/>
          </p:nvSpPr>
          <p:spPr bwMode="auto">
            <a:xfrm>
              <a:off x="3303" y="1217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Rectangle 307"/>
            <p:cNvSpPr>
              <a:spLocks noChangeArrowheads="1"/>
            </p:cNvSpPr>
            <p:nvPr/>
          </p:nvSpPr>
          <p:spPr bwMode="auto">
            <a:xfrm>
              <a:off x="3303" y="1217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308"/>
            <p:cNvSpPr>
              <a:spLocks noChangeShapeType="1"/>
            </p:cNvSpPr>
            <p:nvPr/>
          </p:nvSpPr>
          <p:spPr bwMode="auto">
            <a:xfrm>
              <a:off x="3303" y="1498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Rectangle 309"/>
            <p:cNvSpPr>
              <a:spLocks noChangeArrowheads="1"/>
            </p:cNvSpPr>
            <p:nvPr/>
          </p:nvSpPr>
          <p:spPr bwMode="auto">
            <a:xfrm>
              <a:off x="3303" y="1498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310"/>
            <p:cNvSpPr>
              <a:spLocks noChangeShapeType="1"/>
            </p:cNvSpPr>
            <p:nvPr/>
          </p:nvSpPr>
          <p:spPr bwMode="auto">
            <a:xfrm>
              <a:off x="3303" y="1600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Rectangle 311"/>
            <p:cNvSpPr>
              <a:spLocks noChangeArrowheads="1"/>
            </p:cNvSpPr>
            <p:nvPr/>
          </p:nvSpPr>
          <p:spPr bwMode="auto">
            <a:xfrm>
              <a:off x="3303" y="1600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Rectangle 312"/>
            <p:cNvSpPr>
              <a:spLocks noChangeArrowheads="1"/>
            </p:cNvSpPr>
            <p:nvPr/>
          </p:nvSpPr>
          <p:spPr bwMode="auto">
            <a:xfrm>
              <a:off x="573" y="1701"/>
              <a:ext cx="415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313"/>
            <p:cNvSpPr>
              <a:spLocks noChangeShapeType="1"/>
            </p:cNvSpPr>
            <p:nvPr/>
          </p:nvSpPr>
          <p:spPr bwMode="auto">
            <a:xfrm>
              <a:off x="3303" y="1807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Rectangle 314"/>
            <p:cNvSpPr>
              <a:spLocks noChangeArrowheads="1"/>
            </p:cNvSpPr>
            <p:nvPr/>
          </p:nvSpPr>
          <p:spPr bwMode="auto">
            <a:xfrm>
              <a:off x="3303" y="1807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Line 315"/>
            <p:cNvSpPr>
              <a:spLocks noChangeShapeType="1"/>
            </p:cNvSpPr>
            <p:nvPr/>
          </p:nvSpPr>
          <p:spPr bwMode="auto">
            <a:xfrm>
              <a:off x="3303" y="1908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316"/>
            <p:cNvSpPr>
              <a:spLocks noChangeArrowheads="1"/>
            </p:cNvSpPr>
            <p:nvPr/>
          </p:nvSpPr>
          <p:spPr bwMode="auto">
            <a:xfrm>
              <a:off x="3303" y="1908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317"/>
            <p:cNvSpPr>
              <a:spLocks noChangeShapeType="1"/>
            </p:cNvSpPr>
            <p:nvPr/>
          </p:nvSpPr>
          <p:spPr bwMode="auto">
            <a:xfrm>
              <a:off x="3303" y="2010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Rectangle 318"/>
            <p:cNvSpPr>
              <a:spLocks noChangeArrowheads="1"/>
            </p:cNvSpPr>
            <p:nvPr/>
          </p:nvSpPr>
          <p:spPr bwMode="auto">
            <a:xfrm>
              <a:off x="3303" y="2010"/>
              <a:ext cx="142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319"/>
            <p:cNvSpPr>
              <a:spLocks noChangeShapeType="1"/>
            </p:cNvSpPr>
            <p:nvPr/>
          </p:nvSpPr>
          <p:spPr bwMode="auto">
            <a:xfrm>
              <a:off x="3303" y="2111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Rectangle 320"/>
            <p:cNvSpPr>
              <a:spLocks noChangeArrowheads="1"/>
            </p:cNvSpPr>
            <p:nvPr/>
          </p:nvSpPr>
          <p:spPr bwMode="auto">
            <a:xfrm>
              <a:off x="3303" y="2111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Line 321"/>
            <p:cNvSpPr>
              <a:spLocks noChangeShapeType="1"/>
            </p:cNvSpPr>
            <p:nvPr/>
          </p:nvSpPr>
          <p:spPr bwMode="auto">
            <a:xfrm>
              <a:off x="3303" y="2392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Rectangle 322"/>
            <p:cNvSpPr>
              <a:spLocks noChangeArrowheads="1"/>
            </p:cNvSpPr>
            <p:nvPr/>
          </p:nvSpPr>
          <p:spPr bwMode="auto">
            <a:xfrm>
              <a:off x="3303" y="2392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323"/>
            <p:cNvSpPr>
              <a:spLocks noChangeShapeType="1"/>
            </p:cNvSpPr>
            <p:nvPr/>
          </p:nvSpPr>
          <p:spPr bwMode="auto">
            <a:xfrm>
              <a:off x="3303" y="2493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3303" y="2493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325"/>
            <p:cNvSpPr>
              <a:spLocks noChangeShapeType="1"/>
            </p:cNvSpPr>
            <p:nvPr/>
          </p:nvSpPr>
          <p:spPr bwMode="auto">
            <a:xfrm>
              <a:off x="3303" y="2595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326"/>
            <p:cNvSpPr>
              <a:spLocks noChangeArrowheads="1"/>
            </p:cNvSpPr>
            <p:nvPr/>
          </p:nvSpPr>
          <p:spPr bwMode="auto">
            <a:xfrm>
              <a:off x="3303" y="2595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327"/>
            <p:cNvSpPr>
              <a:spLocks noChangeShapeType="1"/>
            </p:cNvSpPr>
            <p:nvPr/>
          </p:nvSpPr>
          <p:spPr bwMode="auto">
            <a:xfrm>
              <a:off x="3303" y="2696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Rectangle 328"/>
            <p:cNvSpPr>
              <a:spLocks noChangeArrowheads="1"/>
            </p:cNvSpPr>
            <p:nvPr/>
          </p:nvSpPr>
          <p:spPr bwMode="auto">
            <a:xfrm>
              <a:off x="3303" y="2696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329"/>
            <p:cNvSpPr>
              <a:spLocks noChangeShapeType="1"/>
            </p:cNvSpPr>
            <p:nvPr/>
          </p:nvSpPr>
          <p:spPr bwMode="auto">
            <a:xfrm>
              <a:off x="3303" y="2798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Rectangle 330"/>
            <p:cNvSpPr>
              <a:spLocks noChangeArrowheads="1"/>
            </p:cNvSpPr>
            <p:nvPr/>
          </p:nvSpPr>
          <p:spPr bwMode="auto">
            <a:xfrm>
              <a:off x="3303" y="2798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331"/>
            <p:cNvSpPr>
              <a:spLocks noChangeShapeType="1"/>
            </p:cNvSpPr>
            <p:nvPr/>
          </p:nvSpPr>
          <p:spPr bwMode="auto">
            <a:xfrm>
              <a:off x="3303" y="2899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332"/>
            <p:cNvSpPr>
              <a:spLocks noChangeArrowheads="1"/>
            </p:cNvSpPr>
            <p:nvPr/>
          </p:nvSpPr>
          <p:spPr bwMode="auto">
            <a:xfrm>
              <a:off x="3303" y="2899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333"/>
            <p:cNvSpPr>
              <a:spLocks noChangeShapeType="1"/>
            </p:cNvSpPr>
            <p:nvPr/>
          </p:nvSpPr>
          <p:spPr bwMode="auto">
            <a:xfrm>
              <a:off x="3303" y="3001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Rectangle 334"/>
            <p:cNvSpPr>
              <a:spLocks noChangeArrowheads="1"/>
            </p:cNvSpPr>
            <p:nvPr/>
          </p:nvSpPr>
          <p:spPr bwMode="auto">
            <a:xfrm>
              <a:off x="3303" y="3001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335"/>
            <p:cNvSpPr>
              <a:spLocks noChangeShapeType="1"/>
            </p:cNvSpPr>
            <p:nvPr/>
          </p:nvSpPr>
          <p:spPr bwMode="auto">
            <a:xfrm>
              <a:off x="3303" y="3102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Rectangle 336"/>
            <p:cNvSpPr>
              <a:spLocks noChangeArrowheads="1"/>
            </p:cNvSpPr>
            <p:nvPr/>
          </p:nvSpPr>
          <p:spPr bwMode="auto">
            <a:xfrm>
              <a:off x="3303" y="3102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Rectangle 337"/>
            <p:cNvSpPr>
              <a:spLocks noChangeArrowheads="1"/>
            </p:cNvSpPr>
            <p:nvPr/>
          </p:nvSpPr>
          <p:spPr bwMode="auto">
            <a:xfrm>
              <a:off x="573" y="3204"/>
              <a:ext cx="477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338"/>
            <p:cNvSpPr>
              <a:spLocks noChangeShapeType="1"/>
            </p:cNvSpPr>
            <p:nvPr/>
          </p:nvSpPr>
          <p:spPr bwMode="auto">
            <a:xfrm>
              <a:off x="5050" y="3309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Rectangle 339"/>
            <p:cNvSpPr>
              <a:spLocks noChangeArrowheads="1"/>
            </p:cNvSpPr>
            <p:nvPr/>
          </p:nvSpPr>
          <p:spPr bwMode="auto">
            <a:xfrm>
              <a:off x="5050" y="3309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340"/>
            <p:cNvSpPr>
              <a:spLocks noChangeShapeType="1"/>
            </p:cNvSpPr>
            <p:nvPr/>
          </p:nvSpPr>
          <p:spPr bwMode="auto">
            <a:xfrm>
              <a:off x="5050" y="3410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Rectangle 341"/>
            <p:cNvSpPr>
              <a:spLocks noChangeArrowheads="1"/>
            </p:cNvSpPr>
            <p:nvPr/>
          </p:nvSpPr>
          <p:spPr bwMode="auto">
            <a:xfrm>
              <a:off x="5050" y="3410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Line 342"/>
            <p:cNvSpPr>
              <a:spLocks noChangeShapeType="1"/>
            </p:cNvSpPr>
            <p:nvPr/>
          </p:nvSpPr>
          <p:spPr bwMode="auto">
            <a:xfrm>
              <a:off x="5050" y="3512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Rectangle 343"/>
            <p:cNvSpPr>
              <a:spLocks noChangeArrowheads="1"/>
            </p:cNvSpPr>
            <p:nvPr/>
          </p:nvSpPr>
          <p:spPr bwMode="auto">
            <a:xfrm>
              <a:off x="5050" y="3512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Line 344"/>
            <p:cNvSpPr>
              <a:spLocks noChangeShapeType="1"/>
            </p:cNvSpPr>
            <p:nvPr/>
          </p:nvSpPr>
          <p:spPr bwMode="auto">
            <a:xfrm>
              <a:off x="5050" y="3613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Rectangle 345"/>
            <p:cNvSpPr>
              <a:spLocks noChangeArrowheads="1"/>
            </p:cNvSpPr>
            <p:nvPr/>
          </p:nvSpPr>
          <p:spPr bwMode="auto">
            <a:xfrm>
              <a:off x="5050" y="3613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Line 346"/>
            <p:cNvSpPr>
              <a:spLocks noChangeShapeType="1"/>
            </p:cNvSpPr>
            <p:nvPr/>
          </p:nvSpPr>
          <p:spPr bwMode="auto">
            <a:xfrm>
              <a:off x="5050" y="3715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Rectangle 347"/>
            <p:cNvSpPr>
              <a:spLocks noChangeArrowheads="1"/>
            </p:cNvSpPr>
            <p:nvPr/>
          </p:nvSpPr>
          <p:spPr bwMode="auto">
            <a:xfrm>
              <a:off x="5050" y="3715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348"/>
            <p:cNvSpPr>
              <a:spLocks noChangeArrowheads="1"/>
            </p:cNvSpPr>
            <p:nvPr/>
          </p:nvSpPr>
          <p:spPr bwMode="auto">
            <a:xfrm>
              <a:off x="573" y="3816"/>
              <a:ext cx="477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2" name="ZoneTexte 361"/>
          <p:cNvSpPr txBox="1"/>
          <p:nvPr/>
        </p:nvSpPr>
        <p:spPr>
          <a:xfrm>
            <a:off x="3972225" y="2106613"/>
            <a:ext cx="59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  *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27381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contrôle continu</a:t>
            </a:r>
            <a:endParaRPr lang="fr-FR" dirty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1C4AB-A730-414F-B910-043950021A00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623888" y="1346200"/>
            <a:ext cx="8177212" cy="4724400"/>
          </a:xfrm>
        </p:spPr>
        <p:txBody>
          <a:bodyPr rtlCol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fr-FR" sz="1800" dirty="0" smtClean="0"/>
              <a:t>Le contrôle continu compte pour </a:t>
            </a:r>
            <a:r>
              <a:rPr lang="fr-FR" sz="1800" b="1" dirty="0" smtClean="0"/>
              <a:t>40%</a:t>
            </a:r>
            <a:r>
              <a:rPr lang="fr-FR" sz="1800" dirty="0" smtClean="0"/>
              <a:t> dans la note finale du baccalauréat avec deux types d’évaluation :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Des épreuves communes de contrôle continu qui représentent </a:t>
            </a:r>
            <a:r>
              <a:rPr lang="fr-FR" sz="1800" b="1" dirty="0" smtClean="0"/>
              <a:t>30%</a:t>
            </a:r>
            <a:r>
              <a:rPr lang="fr-FR" sz="1800" dirty="0" smtClean="0"/>
              <a:t> de la note finale du baccalauréat et sont organisées en première et en terminale</a:t>
            </a:r>
          </a:p>
          <a:p>
            <a:pPr lvl="1">
              <a:defRPr/>
            </a:pPr>
            <a:r>
              <a:rPr lang="fr-FR" sz="1400" dirty="0" smtClean="0"/>
              <a:t>Elles sont organisées en trois séquences :</a:t>
            </a:r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Deux séquences d’épreuves lors des deuxième et troisième trimestres de la classe de 1</a:t>
            </a:r>
            <a:r>
              <a:rPr lang="fr-FR" sz="1400" baseline="30000" dirty="0" smtClean="0"/>
              <a:t>re</a:t>
            </a:r>
            <a:endParaRPr lang="fr-FR" sz="1400" dirty="0" smtClean="0"/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Une séquence d’épreuves au cours du deuxième trimestre de la classe de terminale.</a:t>
            </a:r>
          </a:p>
          <a:p>
            <a:pPr lvl="1">
              <a:defRPr/>
            </a:pPr>
            <a:r>
              <a:rPr lang="fr-FR" sz="1400" dirty="0" smtClean="0"/>
              <a:t>Elles portent sur les enseignements qui ne font pas l’objet d’une épreuve terminale. </a:t>
            </a: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Elles sont organisées dans chaque lycée. Les sujets sont sélectionnés dans une banque nationale numérique, afin de garantir l’équité entre tous les établissements. </a:t>
            </a:r>
            <a:r>
              <a:rPr lang="fr-FR" sz="1400" dirty="0" smtClean="0"/>
              <a:t>Les copies sont anonymes et corrigées par d’autres professeurs que ceux de l’élève.</a:t>
            </a:r>
          </a:p>
          <a:p>
            <a:pPr>
              <a:defRPr/>
            </a:pPr>
            <a:endParaRPr lang="fr-FR" sz="1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800" dirty="0" smtClean="0"/>
              <a:t>Les notes des bulletins scolaires de première et de terminale compteront pour l’obtention du baccalauréat, à hauteur de </a:t>
            </a:r>
            <a:r>
              <a:rPr lang="fr-FR" sz="1800" b="1" dirty="0" smtClean="0"/>
              <a:t>10%</a:t>
            </a:r>
            <a:endParaRPr lang="fr-FR" sz="1800" b="1" dirty="0"/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en conclusion 4 principes inchangés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bac est obtenu à partir d'une moyenne générale de 10/20</a:t>
            </a:r>
          </a:p>
          <a:p>
            <a:r>
              <a:rPr lang="fr-FR" dirty="0" smtClean="0"/>
              <a:t>Il n'existe pas de note éliminatoire ou de note de plancher</a:t>
            </a:r>
          </a:p>
          <a:p>
            <a:r>
              <a:rPr lang="fr-FR" dirty="0" smtClean="0"/>
              <a:t>Le système actuel de compensation et de mentions est maintenu</a:t>
            </a:r>
          </a:p>
          <a:p>
            <a:r>
              <a:rPr lang="fr-FR" dirty="0" smtClean="0"/>
              <a:t>L'oral de rattrapage est maintenu en tant que seconde chance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Réunion d’information  des parents d’élèves de 2de :  Baccalauréat 2021&amp;quot;&quot;/&gt;&lt;property id=&quot;20307&quot; value=&quot;271&quot;/&gt;&lt;/object&gt;&lt;object type=&quot;3&quot; unique_id=&quot;10007&quot;&gt;&lt;property id=&quot;20148&quot; value=&quot;5&quot;/&gt;&lt;property id=&quot;20300&quot; value=&quot;Diapositive 22 - &amp;quot;Contact :  Nom et prénom  adresse mél  site internet &amp;quot;&quot;/&gt;&lt;property id=&quot;20307&quot; value=&quot;278&quot;/&gt;&lt;/object&gt;&lt;object type=&quot;3&quot; unique_id=&quot;10467&quot;&gt;&lt;property id=&quot;20148&quot; value=&quot;5&quot;/&gt;&lt;property id=&quot;20300&quot; value=&quot;Diapositive 2 - &amp;quot;SOMMAIRE&amp;quot;&quot;/&gt;&lt;property id=&quot;20307&quot; value=&quot;285&quot;/&gt;&lt;/object&gt;&lt;object type=&quot;3&quot; unique_id=&quot;10519&quot;&gt;&lt;property id=&quot;20148&quot; value=&quot;5&quot;/&gt;&lt;property id=&quot;20300&quot; value=&quot;Diapositive 4 - &amp;quot;LE NOUVEAU BACCALAURéAT&amp;quot;&quot;/&gt;&lt;property id=&quot;20307&quot; value=&quot;287&quot;/&gt;&lt;/object&gt;&lt;object type=&quot;3&quot; unique_id=&quot;10523&quot;&gt;&lt;property id=&quot;20148&quot; value=&quot;5&quot;/&gt;&lt;property id=&quot;20300&quot; value=&quot;Diapositive 10 - &amp;quot;La classe de 2nde générale et technologique&amp;quot;&quot;/&gt;&lt;property id=&quot;20307&quot; value=&quot;290&quot;/&gt;&lt;/object&gt;&lt;object type=&quot;3&quot; unique_id=&quot;10609&quot;&gt;&lt;property id=&quot;20148&quot; value=&quot;5&quot;/&gt;&lt;property id=&quot;20300&quot; value=&quot;Diapositive 9 - &amp;quot;Étapes de la Scolarité des futurs bacheliers 2021&amp;quot;&quot;/&gt;&lt;property id=&quot;20307&quot; value=&quot;294&quot;/&gt;&lt;/object&gt;&lt;object type=&quot;3&quot; unique_id=&quot;10769&quot;&gt;&lt;property id=&quot;20148&quot; value=&quot;5&quot;/&gt;&lt;property id=&quot;20300&quot; value=&quot;Diapositive 7 - &amp;quot;Le contrôle continu&amp;quot;&quot;/&gt;&lt;property id=&quot;20307&quot; value=&quot;297&quot;/&gt;&lt;/object&gt;&lt;object type=&quot;3&quot; unique_id=&quot;11349&quot;&gt;&lt;property id=&quot;20148&quot; value=&quot;5&quot;/&gt;&lt;property id=&quot;20300&quot; value=&quot;Diapositive 5&quot;/&gt;&lt;property id=&quot;20307&quot; value=&quot;311&quot;/&gt;&lt;/object&gt;&lt;object type=&quot;3&quot; unique_id=&quot;11709&quot;&gt;&lt;property id=&quot;20148&quot; value=&quot;5&quot;/&gt;&lt;property id=&quot;20300&quot; value=&quot;Diapositive 3 - &amp;quot;Quels sont les élèves concernés par la réforme ?&amp;quot;&quot;/&gt;&lt;property id=&quot;20307&quot; value=&quot;314&quot;/&gt;&lt;/object&gt;&lt;object type=&quot;3&quot; unique_id=&quot;12977&quot;&gt;&lt;property id=&quot;20148&quot; value=&quot;5&quot;/&gt;&lt;property id=&quot;20300&quot; value=&quot;Diapositive 11 - &amp;quot;Les enseignements en seconde 2018/2019&amp;quot;&quot;/&gt;&lt;property id=&quot;20307&quot; value=&quot;315&quot;/&gt;&lt;/object&gt;&lt;object type=&quot;3&quot; unique_id=&quot;12978&quot;&gt;&lt;property id=&quot;20148&quot; value=&quot;5&quot;/&gt;&lt;property id=&quot;20300&quot; value=&quot;Diapositive 12 - &amp;quot;la première et la terminale en voie générale&amp;quot;&quot;/&gt;&lt;property id=&quot;20307&quot; value=&quot;316&quot;/&gt;&lt;/object&gt;&lt;object type=&quot;3&quot; unique_id=&quot;12979&quot;&gt;&lt;property id=&quot;20148&quot; value=&quot;5&quot;/&gt;&lt;property id=&quot;20300&quot; value=&quot;Diapositive 13 - &amp;quot;Les nouveautés à partir de 2019/2020&amp;quot;&quot;/&gt;&lt;property id=&quot;20307&quot; value=&quot;317&quot;/&gt;&lt;/object&gt;&lt;object type=&quot;3&quot; unique_id=&quot;12980&quot;&gt;&lt;property id=&quot;20148&quot; value=&quot;5&quot;/&gt;&lt;property id=&quot;20300&quot; value=&quot;Diapositive 14 - &amp;quot;Les nouveautés à partir de 2019/2020&amp;quot;&quot;/&gt;&lt;property id=&quot;20307&quot; value=&quot;318&quot;/&gt;&lt;/object&gt;&lt;object type=&quot;3&quot; unique_id=&quot;12981&quot;&gt;&lt;property id=&quot;20148&quot; value=&quot;5&quot;/&gt;&lt;property id=&quot;20300&quot; value=&quot;Diapositive 15 - &amp;quot;Les nouveautés à partir de 2019/2020&amp;quot;&quot;/&gt;&lt;property id=&quot;20307&quot; value=&quot;319&quot;/&gt;&lt;/object&gt;&lt;object type=&quot;3&quot; unique_id=&quot;12983&quot;&gt;&lt;property id=&quot;20148&quot; value=&quot;5&quot;/&gt;&lt;property id=&quot;20300&quot; value=&quot;Diapositive 17 - &amp;quot;Voie technologique : la première et la terminale&amp;quot;&quot;/&gt;&lt;property id=&quot;20307&quot; value=&quot;321&quot;/&gt;&lt;/object&gt;&lt;object type=&quot;3&quot; unique_id=&quot;12984&quot;&gt;&lt;property id=&quot;20148&quot; value=&quot;5&quot;/&gt;&lt;property id=&quot;20300&quot; value=&quot;Diapositive 18 - &amp;quot;A la rentrée 2019 :&amp;quot;&quot;/&gt;&lt;property id=&quot;20307&quot; value=&quot;322&quot;/&gt;&lt;/object&gt;&lt;object type=&quot;3&quot; unique_id=&quot;13133&quot;&gt;&lt;property id=&quot;20148&quot; value=&quot;5&quot;/&gt;&lt;property id=&quot;20300&quot; value=&quot;Diapositive 8&quot;/&gt;&lt;property id=&quot;20307&quot; value=&quot;323&quot;/&gt;&lt;/object&gt;&lt;object type=&quot;3&quot; unique_id=&quot;13134&quot;&gt;&lt;property id=&quot;20148&quot; value=&quot;5&quot;/&gt;&lt;property id=&quot;20300&quot; value=&quot;Diapositive 16&quot;/&gt;&lt;property id=&quot;20307&quot; value=&quot;324&quot;/&gt;&lt;/object&gt;&lt;object type=&quot;3&quot; unique_id=&quot;13135&quot;&gt;&lt;property id=&quot;20148&quot; value=&quot;5&quot;/&gt;&lt;property id=&quot;20300&quot; value=&quot;Diapositive 19&quot;/&gt;&lt;property id=&quot;20307&quot; value=&quot;325&quot;/&gt;&lt;/object&gt;&lt;object type=&quot;3&quot; unique_id=&quot;13206&quot;&gt;&lt;property id=&quot;20148&quot; value=&quot;5&quot;/&gt;&lt;property id=&quot;20300&quot; value=&quot;Diapositive 21&quot;/&gt;&lt;property id=&quot;20307&quot; value=&quot;326&quot;/&gt;&lt;/object&gt;&lt;object type=&quot;3&quot; unique_id=&quot;14344&quot;&gt;&lt;property id=&quot;20148&quot; value=&quot;5&quot;/&gt;&lt;property id=&quot;20300&quot; value=&quot;Diapositive 20 - &amp;quot;En seconde : LES CHOIX DE PARCOURS&amp;quot;&quot;/&gt;&lt;property id=&quot;20307&quot; value=&quot;327&quot;/&gt;&lt;/object&gt;&lt;object type=&quot;3&quot; unique_id=&quot;14346&quot;&gt;&lt;property id=&quot;20148&quot; value=&quot;5&quot;/&gt;&lt;property id=&quot;20300&quot; value=&quot;Diapositive 6 - &amp;quot;le Baccalauréat 2021&amp;quot;&quot;/&gt;&lt;property id=&quot;20307&quot; value=&quot;328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1902</Words>
  <Application>Microsoft Office PowerPoint</Application>
  <PresentationFormat>Affichage à l'écran (4:3)</PresentationFormat>
  <Paragraphs>403</Paragraphs>
  <Slides>37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1_pages de contenus</vt:lpstr>
      <vt:lpstr>1_page de presentation et de partie</vt:lpstr>
      <vt:lpstr>1_page de sous-partie</vt:lpstr>
      <vt:lpstr>Acrobat Document</vt:lpstr>
      <vt:lpstr>Réunion d’information  des parents d’élèves de 2de  : Baccalauréat 2021</vt:lpstr>
      <vt:lpstr>SOMMAIRE</vt:lpstr>
      <vt:lpstr>Quels sont les élèves concernés par la réforme ?</vt:lpstr>
      <vt:lpstr>LE NOUVEAU BACCALAURéAT</vt:lpstr>
      <vt:lpstr>Diapositive 5</vt:lpstr>
      <vt:lpstr>le Baccalauréat 2021</vt:lpstr>
      <vt:lpstr>  Décret du 16 juillet 2018 et arrêtés du même jour   </vt:lpstr>
      <vt:lpstr>Le contrôle continu</vt:lpstr>
      <vt:lpstr> en conclusion 4 principes inchangés </vt:lpstr>
      <vt:lpstr>Diapositive 10</vt:lpstr>
      <vt:lpstr>Étapes de la Scolarité des futurs bacheliers 2021</vt:lpstr>
      <vt:lpstr>La classe de 2nde générale et technologique</vt:lpstr>
      <vt:lpstr>Les enseignements en seconde 2018/2019</vt:lpstr>
      <vt:lpstr>En seconde : LES CHOIX DE PARCOURS</vt:lpstr>
      <vt:lpstr>Préparation a l’orientation en 2°</vt:lpstr>
      <vt:lpstr>la première et la terminale en voie générale</vt:lpstr>
      <vt:lpstr>Les nouveautés à partir de 2019/2020</vt:lpstr>
      <vt:lpstr>Les nouveautés à partir de 2019/2020</vt:lpstr>
      <vt:lpstr>Les nouveautés à partir de 2019/2020</vt:lpstr>
      <vt:lpstr>Une nouvelle organisation des enseignements </vt:lpstr>
      <vt:lpstr>Une nouvelle organisation des enseignements </vt:lpstr>
      <vt:lpstr>Une nouvelle organisation des enseignements </vt:lpstr>
      <vt:lpstr>Une nouvelle organisation des enseignements </vt:lpstr>
      <vt:lpstr>Une nouvelle organisation des enseignements  </vt:lpstr>
      <vt:lpstr>Une nouvelle organisation des enseignements</vt:lpstr>
      <vt:lpstr>Le calendrier des épreuves finales (1)  </vt:lpstr>
      <vt:lpstr>Le calendrier des épreuves finales (2)</vt:lpstr>
      <vt:lpstr>Le calendrier des épreuves finales (3)</vt:lpstr>
      <vt:lpstr>Le calendrier des épreuves finales (4)</vt:lpstr>
      <vt:lpstr>Le calendrier des épreuves finales (5)</vt:lpstr>
      <vt:lpstr>Diapositive 31</vt:lpstr>
      <vt:lpstr>Voie technologique : la première et la terminale</vt:lpstr>
      <vt:lpstr>A la rentrée 2019 :</vt:lpstr>
      <vt:lpstr>Diapositive 34</vt:lpstr>
      <vt:lpstr>Diapositive 35</vt:lpstr>
      <vt:lpstr>Diapositive 36</vt:lpstr>
      <vt:lpstr>Lycée Jean-Paul de Rocca-Serra Rue Vincentello d’Istria 20137 Porto-Vecchio adresse mél : ce.6200063z@ac-corse.fr Tel :04 95 70 33 11. Fax :04 95 70 47 43.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proviseur</cp:lastModifiedBy>
  <cp:revision>459</cp:revision>
  <cp:lastPrinted>2018-03-26T09:35:00Z</cp:lastPrinted>
  <dcterms:created xsi:type="dcterms:W3CDTF">2015-02-04T10:43:31Z</dcterms:created>
  <dcterms:modified xsi:type="dcterms:W3CDTF">2019-11-04T14:52:28Z</dcterms:modified>
</cp:coreProperties>
</file>